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8.jpg" ContentType="image/unknown"/>
  <Override PartName="/ppt/media/image19.jpg" ContentType="image/unknown"/>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26"/>
  </p:notesMasterIdLst>
  <p:sldIdLst>
    <p:sldId id="256" r:id="rId2"/>
    <p:sldId id="1176" r:id="rId3"/>
    <p:sldId id="1177" r:id="rId4"/>
    <p:sldId id="1178" r:id="rId5"/>
    <p:sldId id="1179" r:id="rId6"/>
    <p:sldId id="261" r:id="rId7"/>
    <p:sldId id="258" r:id="rId8"/>
    <p:sldId id="262" r:id="rId9"/>
    <p:sldId id="1175" r:id="rId10"/>
    <p:sldId id="259" r:id="rId11"/>
    <p:sldId id="260" r:id="rId12"/>
    <p:sldId id="1173" r:id="rId13"/>
    <p:sldId id="263" r:id="rId14"/>
    <p:sldId id="276" r:id="rId15"/>
    <p:sldId id="264" r:id="rId16"/>
    <p:sldId id="265" r:id="rId17"/>
    <p:sldId id="269" r:id="rId18"/>
    <p:sldId id="267" r:id="rId19"/>
    <p:sldId id="270" r:id="rId20"/>
    <p:sldId id="268" r:id="rId21"/>
    <p:sldId id="272" r:id="rId22"/>
    <p:sldId id="273" r:id="rId23"/>
    <p:sldId id="274" r:id="rId24"/>
    <p:sldId id="275" r:id="rId25"/>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B97"/>
    <a:srgbClr val="CFD5EA"/>
    <a:srgbClr val="F2BE5F"/>
    <a:srgbClr val="B85408"/>
    <a:srgbClr val="0070C0"/>
    <a:srgbClr val="6FB242"/>
    <a:srgbClr val="FFC6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5" d="100"/>
          <a:sy n="65" d="100"/>
        </p:scale>
        <p:origin x="10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Sheet1!$C$3</c:f>
              <c:strCache>
                <c:ptCount val="1"/>
                <c:pt idx="0">
                  <c:v>Level</c:v>
                </c:pt>
              </c:strCache>
            </c:strRef>
          </c:tx>
          <c:explosion val="2"/>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165-4375-A16D-724CEAB3960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165-4375-A16D-724CEAB39602}"/>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165-4375-A16D-724CEAB39602}"/>
              </c:ext>
            </c:extLst>
          </c:dPt>
          <c:dPt>
            <c:idx val="3"/>
            <c:bubble3D val="0"/>
            <c:explosion val="29"/>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165-4375-A16D-724CEAB3960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65-4375-A16D-724CEAB39602}"/>
              </c:ext>
            </c:extLst>
          </c:dPt>
          <c:cat>
            <c:strRef>
              <c:f>Sheet1!$B$4:$B$8</c:f>
              <c:strCache>
                <c:ptCount val="4"/>
                <c:pt idx="0">
                  <c:v>TOTAL BUDGET EXPENDITURE</c:v>
                </c:pt>
                <c:pt idx="1">
                  <c:v>TOTAL BUDGET REVENUE,GRANTS AND OPENING CASH AND CASH EQUIVALENTS</c:v>
                </c:pt>
                <c:pt idx="2">
                  <c:v>BUDGET DEFICIT</c:v>
                </c:pt>
                <c:pt idx="3">
                  <c:v>TOTAL BUDGET FINANCING</c:v>
                </c:pt>
              </c:strCache>
            </c:strRef>
          </c:cat>
          <c:val>
            <c:numRef>
              <c:f>Sheet1!$C$4:$C$8</c:f>
              <c:numCache>
                <c:formatCode>#,##0.00</c:formatCode>
                <c:ptCount val="5"/>
                <c:pt idx="0">
                  <c:v>350735149739.57001</c:v>
                </c:pt>
                <c:pt idx="1">
                  <c:v>246769589739.57001</c:v>
                </c:pt>
                <c:pt idx="2">
                  <c:v>103965560000</c:v>
                </c:pt>
                <c:pt idx="3">
                  <c:v>103965560000</c:v>
                </c:pt>
              </c:numCache>
            </c:numRef>
          </c:val>
          <c:extLst>
            <c:ext xmlns:c16="http://schemas.microsoft.com/office/drawing/2014/chart" uri="{C3380CC4-5D6E-409C-BE32-E72D297353CC}">
              <c16:uniqueId val="{0000000A-B165-4375-A16D-724CEAB39602}"/>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N'BN</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CE9-49F1-86E8-D4CEFAB12062}"/>
              </c:ext>
            </c:extLst>
          </c:dPt>
          <c:dPt>
            <c:idx val="1"/>
            <c:bubble3D val="0"/>
            <c:spPr>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CE9-49F1-86E8-D4CEFAB1206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CE9-49F1-86E8-D4CEFAB1206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CE9-49F1-86E8-D4CEFAB12062}"/>
              </c:ext>
            </c:extLst>
          </c:dPt>
          <c:dLbls>
            <c:delete val="1"/>
          </c:dLbls>
          <c:cat>
            <c:strRef>
              <c:f>Sheet1!$A$2:$A$5</c:f>
              <c:strCache>
                <c:ptCount val="2"/>
                <c:pt idx="0">
                  <c:v>TOTAL BUDGET REVENUE &amp; CAPITAL RECEIPTS</c:v>
                </c:pt>
                <c:pt idx="1">
                  <c:v>TOTAL EXPENDITURE</c:v>
                </c:pt>
              </c:strCache>
            </c:strRef>
          </c:cat>
          <c:val>
            <c:numRef>
              <c:f>Sheet1!$B$2:$B$5</c:f>
              <c:numCache>
                <c:formatCode>General</c:formatCode>
                <c:ptCount val="4"/>
                <c:pt idx="0">
                  <c:v>350735149739.57001</c:v>
                </c:pt>
                <c:pt idx="1">
                  <c:v>350735149739.57001</c:v>
                </c:pt>
              </c:numCache>
            </c:numRef>
          </c:val>
          <c:extLst>
            <c:ext xmlns:c16="http://schemas.microsoft.com/office/drawing/2014/chart" uri="{C3380CC4-5D6E-409C-BE32-E72D297353CC}">
              <c16:uniqueId val="{00000000-7205-4B03-8B49-98B8309896B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lt1"/>
                </a:solidFill>
                <a:latin typeface="+mn-lt"/>
                <a:ea typeface="+mn-ea"/>
                <a:cs typeface="+mn-cs"/>
              </a:defRPr>
            </a:pPr>
            <a:r>
              <a:rPr lang="en-GB" b="1" dirty="0">
                <a:solidFill>
                  <a:schemeClr val="lt1"/>
                </a:solidFill>
                <a:latin typeface="+mn-lt"/>
                <a:ea typeface="+mn-ea"/>
                <a:cs typeface="+mn-cs"/>
              </a:rPr>
              <a:t>Y2022</a:t>
            </a:r>
            <a:r>
              <a:rPr lang="en-GB" b="1" baseline="0" dirty="0">
                <a:solidFill>
                  <a:schemeClr val="lt1"/>
                </a:solidFill>
                <a:latin typeface="+mn-lt"/>
                <a:ea typeface="+mn-ea"/>
                <a:cs typeface="+mn-cs"/>
              </a:rPr>
              <a:t> &amp; Y2021 COMPARISON</a:t>
            </a:r>
            <a:endParaRPr lang="en-GB" b="1" dirty="0"/>
          </a:p>
        </c:rich>
      </c:tx>
      <c:layout>
        <c:manualLayout>
          <c:xMode val="edge"/>
          <c:yMode val="edge"/>
          <c:x val="0.32758385268023449"/>
          <c:y val="2.5555849794386084E-3"/>
        </c:manualLayout>
      </c:layout>
      <c:overlay val="0"/>
      <c:spPr>
        <a:solidFill>
          <a:schemeClr val="accent6"/>
        </a:solidFill>
        <a:ln w="19050" cap="flat" cmpd="sng" algn="ctr">
          <a:solidFill>
            <a:schemeClr val="lt1"/>
          </a:solidFill>
          <a:prstDash val="solid"/>
          <a:miter lim="800000"/>
        </a:ln>
        <a:effectLst/>
      </c:spPr>
      <c:txPr>
        <a:bodyPr rot="0" spcFirstLastPara="1" vertOverflow="ellipsis" vert="horz" wrap="square" anchor="ctr" anchorCtr="1"/>
        <a:lstStyle/>
        <a:p>
          <a:pPr>
            <a:defRPr sz="1862" b="0" i="0" u="none" strike="noStrike" kern="1200" spc="0" baseline="0">
              <a:solidFill>
                <a:schemeClr val="lt1"/>
              </a:solidFill>
              <a:latin typeface="+mn-lt"/>
              <a:ea typeface="+mn-ea"/>
              <a:cs typeface="+mn-cs"/>
            </a:defRPr>
          </a:pPr>
          <a:endParaRPr lang="en-US"/>
        </a:p>
      </c:txPr>
    </c:title>
    <c:autoTitleDeleted val="0"/>
    <c:plotArea>
      <c:layout>
        <c:manualLayout>
          <c:layoutTarget val="inner"/>
          <c:xMode val="edge"/>
          <c:yMode val="edge"/>
          <c:x val="0.31934235856444809"/>
          <c:y val="0.11922270961865478"/>
          <c:w val="0.59057100553480035"/>
          <c:h val="0.67981756532716731"/>
        </c:manualLayout>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cat>
            <c:strRef>
              <c:f>Sheet1!$A$2:$A$5</c:f>
              <c:strCache>
                <c:ptCount val="2"/>
                <c:pt idx="0">
                  <c:v>RECURRENT EXPENDITURE</c:v>
                </c:pt>
                <c:pt idx="1">
                  <c:v>CAPITAL EXPENDITURE</c:v>
                </c:pt>
              </c:strCache>
            </c:strRef>
          </c:cat>
          <c:val>
            <c:numRef>
              <c:f>Sheet1!$B$2:$B$5</c:f>
              <c:numCache>
                <c:formatCode>#,##0</c:formatCode>
                <c:ptCount val="4"/>
                <c:pt idx="0">
                  <c:v>153180</c:v>
                </c:pt>
                <c:pt idx="1">
                  <c:v>197554</c:v>
                </c:pt>
              </c:numCache>
            </c:numRef>
          </c:val>
          <c:extLst>
            <c:ext xmlns:c16="http://schemas.microsoft.com/office/drawing/2014/chart" uri="{C3380CC4-5D6E-409C-BE32-E72D297353CC}">
              <c16:uniqueId val="{00000000-5BD8-4524-BC82-F790B31D292D}"/>
            </c:ext>
          </c:extLst>
        </c:ser>
        <c:ser>
          <c:idx val="1"/>
          <c:order val="1"/>
          <c:tx>
            <c:strRef>
              <c:f>Sheet1!$C$1</c:f>
              <c:strCache>
                <c:ptCount val="1"/>
                <c:pt idx="0">
                  <c:v>2021</c:v>
                </c:pt>
              </c:strCache>
            </c:strRef>
          </c:tx>
          <c:spPr>
            <a:solidFill>
              <a:srgbClr val="FFFF00"/>
            </a:solidFill>
            <a:ln>
              <a:noFill/>
            </a:ln>
            <a:effectLst/>
          </c:spPr>
          <c:invertIfNegative val="0"/>
          <c:cat>
            <c:strRef>
              <c:f>Sheet1!$A$2:$A$5</c:f>
              <c:strCache>
                <c:ptCount val="2"/>
                <c:pt idx="0">
                  <c:v>RECURRENT EXPENDITURE</c:v>
                </c:pt>
                <c:pt idx="1">
                  <c:v>CAPITAL EXPENDITURE</c:v>
                </c:pt>
              </c:strCache>
            </c:strRef>
          </c:cat>
          <c:val>
            <c:numRef>
              <c:f>Sheet1!$C$2:$C$5</c:f>
              <c:numCache>
                <c:formatCode>#,##0</c:formatCode>
                <c:ptCount val="4"/>
                <c:pt idx="0">
                  <c:v>166712</c:v>
                </c:pt>
                <c:pt idx="1">
                  <c:v>171898</c:v>
                </c:pt>
              </c:numCache>
            </c:numRef>
          </c:val>
          <c:extLst>
            <c:ext xmlns:c16="http://schemas.microsoft.com/office/drawing/2014/chart" uri="{C3380CC4-5D6E-409C-BE32-E72D297353CC}">
              <c16:uniqueId val="{00000001-5BD8-4524-BC82-F790B31D292D}"/>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2"/>
                <c:pt idx="0">
                  <c:v>RECURRENT EXPENDITURE</c:v>
                </c:pt>
                <c:pt idx="1">
                  <c:v>CAPITAL EXPENDITURE</c:v>
                </c:pt>
              </c:strCache>
            </c:strRef>
          </c:cat>
          <c:val>
            <c:numRef>
              <c:f>Sheet1!$D$2:$D$5</c:f>
              <c:numCache>
                <c:formatCode>General</c:formatCode>
                <c:ptCount val="4"/>
              </c:numCache>
            </c:numRef>
          </c:val>
          <c:extLst>
            <c:ext xmlns:c16="http://schemas.microsoft.com/office/drawing/2014/chart" uri="{C3380CC4-5D6E-409C-BE32-E72D297353CC}">
              <c16:uniqueId val="{00000002-5BD8-4524-BC82-F790B31D292D}"/>
            </c:ext>
          </c:extLst>
        </c:ser>
        <c:dLbls>
          <c:showLegendKey val="0"/>
          <c:showVal val="0"/>
          <c:showCatName val="0"/>
          <c:showSerName val="0"/>
          <c:showPercent val="0"/>
          <c:showBubbleSize val="0"/>
        </c:dLbls>
        <c:gapWidth val="150"/>
        <c:axId val="585841280"/>
        <c:axId val="311713312"/>
      </c:barChart>
      <c:catAx>
        <c:axId val="58584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1713312"/>
        <c:crosses val="autoZero"/>
        <c:auto val="1"/>
        <c:lblAlgn val="ctr"/>
        <c:lblOffset val="100"/>
        <c:noMultiLvlLbl val="0"/>
      </c:catAx>
      <c:valAx>
        <c:axId val="31171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584128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hyperlink" Target="https://archive.ogunstate.gov.ng/" TargetMode="External"/><Relationship Id="rId4" Type="http://schemas.openxmlformats.org/officeDocument/2006/relationships/image" Target="../media/image2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hyperlink" Target="https://archive.ogunstate.gov.n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D6154-B3BD-4F58-A7ED-E3F81EBCF6FA}"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A758CF2A-909C-4511-AFAE-EE2CF1A6C80E}">
      <dgm:prSet phldrT="[Text]" custT="1"/>
      <dgm:spPr/>
      <dgm:t>
        <a:bodyPr/>
        <a:lstStyle/>
        <a:p>
          <a:r>
            <a:rPr lang="en-GB" sz="1600" b="1" dirty="0">
              <a:solidFill>
                <a:schemeClr val="tx1"/>
              </a:solidFill>
            </a:rPr>
            <a:t>The Budget Planning/ Preparation Stage</a:t>
          </a:r>
          <a:r>
            <a:rPr lang="en-US" sz="1600" b="1" dirty="0">
              <a:solidFill>
                <a:schemeClr val="tx1"/>
              </a:solidFill>
            </a:rPr>
            <a:t> </a:t>
          </a:r>
        </a:p>
      </dgm:t>
    </dgm:pt>
    <dgm:pt modelId="{C1322DA2-2F9C-4E75-B35A-33D65F7438A9}" type="parTrans" cxnId="{C0861875-5D57-464F-8A33-9292635639BD}">
      <dgm:prSet/>
      <dgm:spPr/>
      <dgm:t>
        <a:bodyPr/>
        <a:lstStyle/>
        <a:p>
          <a:endParaRPr lang="en-US"/>
        </a:p>
      </dgm:t>
    </dgm:pt>
    <dgm:pt modelId="{6E9B2BA2-4F77-4B7E-A547-AC2F7259B1E7}" type="sibTrans" cxnId="{C0861875-5D57-464F-8A33-9292635639BD}">
      <dgm:prSet/>
      <dgm:spPr/>
      <dgm:t>
        <a:bodyPr/>
        <a:lstStyle/>
        <a:p>
          <a:endParaRPr lang="en-US"/>
        </a:p>
      </dgm:t>
    </dgm:pt>
    <dgm:pt modelId="{4206D65C-B863-4A52-8258-B298B86A58A1}">
      <dgm:prSet phldrT="[Text]" custT="1"/>
      <dgm:spPr/>
      <dgm:t>
        <a:bodyPr/>
        <a:lstStyle/>
        <a:p>
          <a:r>
            <a:rPr kumimoji="0" lang="en-GB" sz="1600" b="1" i="0" u="none" strike="noStrike" cap="none" spc="0" normalizeH="0" baseline="0" noProof="0" dirty="0">
              <a:ln/>
              <a:solidFill>
                <a:schemeClr val="tx1"/>
              </a:solidFill>
              <a:effectLst/>
              <a:uLnTx/>
              <a:uFillTx/>
              <a:latin typeface="+mn-lt"/>
              <a:ea typeface="+mn-ea"/>
              <a:cs typeface="+mn-cs"/>
            </a:rPr>
            <a:t>The Budget Approval Stage</a:t>
          </a:r>
          <a:endParaRPr lang="en-US" sz="1600" b="1" dirty="0">
            <a:solidFill>
              <a:schemeClr val="tx1"/>
            </a:solidFill>
          </a:endParaRPr>
        </a:p>
      </dgm:t>
    </dgm:pt>
    <dgm:pt modelId="{5DC9A5E1-650B-4D0C-8333-01BDD8058F36}" type="parTrans" cxnId="{49B3D0FF-836B-4146-AC69-A09F39E8FB0C}">
      <dgm:prSet/>
      <dgm:spPr/>
      <dgm:t>
        <a:bodyPr/>
        <a:lstStyle/>
        <a:p>
          <a:endParaRPr lang="en-US"/>
        </a:p>
      </dgm:t>
    </dgm:pt>
    <dgm:pt modelId="{503E52AA-AFBA-41AC-8D0F-4E72552D66E2}" type="sibTrans" cxnId="{49B3D0FF-836B-4146-AC69-A09F39E8FB0C}">
      <dgm:prSet/>
      <dgm:spPr/>
      <dgm:t>
        <a:bodyPr/>
        <a:lstStyle/>
        <a:p>
          <a:endParaRPr lang="en-US"/>
        </a:p>
      </dgm:t>
    </dgm:pt>
    <dgm:pt modelId="{9DD46CEF-4FAC-47E6-90CD-9EAA702FE56B}">
      <dgm:prSet phldrT="[Text]" phldr="1"/>
      <dgm:spPr/>
      <dgm:t>
        <a:bodyPr/>
        <a:lstStyle/>
        <a:p>
          <a:endParaRPr lang="en-US"/>
        </a:p>
      </dgm:t>
    </dgm:pt>
    <dgm:pt modelId="{4A180273-6AEE-4CBE-A447-AD47C31ACEF6}" type="parTrans" cxnId="{B35CF4FA-BACD-4B28-B984-C021B74D6312}">
      <dgm:prSet/>
      <dgm:spPr/>
      <dgm:t>
        <a:bodyPr/>
        <a:lstStyle/>
        <a:p>
          <a:endParaRPr lang="en-US"/>
        </a:p>
      </dgm:t>
    </dgm:pt>
    <dgm:pt modelId="{9A28A493-87C3-4E1E-9D9C-B7F1092D72F9}" type="sibTrans" cxnId="{B35CF4FA-BACD-4B28-B984-C021B74D6312}">
      <dgm:prSet/>
      <dgm:spPr/>
      <dgm:t>
        <a:bodyPr/>
        <a:lstStyle/>
        <a:p>
          <a:endParaRPr lang="en-US"/>
        </a:p>
      </dgm:t>
    </dgm:pt>
    <dgm:pt modelId="{446BE919-1005-4958-8FA1-14779A1394FE}">
      <dgm:prSet phldrT="[Text]" phldr="1"/>
      <dgm:spPr/>
      <dgm:t>
        <a:bodyPr/>
        <a:lstStyle/>
        <a:p>
          <a:endParaRPr lang="en-US"/>
        </a:p>
      </dgm:t>
    </dgm:pt>
    <dgm:pt modelId="{B5FA0558-7000-4847-B173-2198D5892DEE}" type="parTrans" cxnId="{FE9C0FEF-850B-44F3-9885-75CCCAB0169B}">
      <dgm:prSet/>
      <dgm:spPr/>
      <dgm:t>
        <a:bodyPr/>
        <a:lstStyle/>
        <a:p>
          <a:endParaRPr lang="en-US"/>
        </a:p>
      </dgm:t>
    </dgm:pt>
    <dgm:pt modelId="{2C673897-5472-493C-82F6-9B9B68C9E07E}" type="sibTrans" cxnId="{FE9C0FEF-850B-44F3-9885-75CCCAB0169B}">
      <dgm:prSet/>
      <dgm:spPr/>
      <dgm:t>
        <a:bodyPr/>
        <a:lstStyle/>
        <a:p>
          <a:endParaRPr lang="en-US"/>
        </a:p>
      </dgm:t>
    </dgm:pt>
    <dgm:pt modelId="{B533667B-DB32-4B29-8A69-04DC2A89B7AC}">
      <dgm:prSet phldrT="[Text]" phldr="1"/>
      <dgm:spPr/>
      <dgm:t>
        <a:bodyPr/>
        <a:lstStyle/>
        <a:p>
          <a:endParaRPr lang="en-US"/>
        </a:p>
      </dgm:t>
    </dgm:pt>
    <dgm:pt modelId="{2C5B0514-39A7-4409-A257-38730CC8CBAB}" type="parTrans" cxnId="{2A80B8C0-AB32-40B0-9AB6-6787B0A6C9F3}">
      <dgm:prSet/>
      <dgm:spPr/>
      <dgm:t>
        <a:bodyPr/>
        <a:lstStyle/>
        <a:p>
          <a:endParaRPr lang="en-US"/>
        </a:p>
      </dgm:t>
    </dgm:pt>
    <dgm:pt modelId="{699576DB-4350-436F-BCD6-D6DAE9E4191C}" type="sibTrans" cxnId="{2A80B8C0-AB32-40B0-9AB6-6787B0A6C9F3}">
      <dgm:prSet/>
      <dgm:spPr/>
      <dgm:t>
        <a:bodyPr/>
        <a:lstStyle/>
        <a:p>
          <a:endParaRPr lang="en-US"/>
        </a:p>
      </dgm:t>
    </dgm:pt>
    <dgm:pt modelId="{C25C7839-D2CC-40E2-B758-D4C4AC5CE8D9}">
      <dgm:prSet phldrT="[Text]" phldr="1"/>
      <dgm:spPr/>
      <dgm:t>
        <a:bodyPr/>
        <a:lstStyle/>
        <a:p>
          <a:endParaRPr lang="en-US"/>
        </a:p>
      </dgm:t>
    </dgm:pt>
    <dgm:pt modelId="{4E24E131-4973-4EB2-82C6-6C6D16C5D054}" type="parTrans" cxnId="{953AD375-AE5D-43B6-B335-B0497A2B90D8}">
      <dgm:prSet/>
      <dgm:spPr/>
      <dgm:t>
        <a:bodyPr/>
        <a:lstStyle/>
        <a:p>
          <a:endParaRPr lang="en-US"/>
        </a:p>
      </dgm:t>
    </dgm:pt>
    <dgm:pt modelId="{F0176C2E-9F3C-4F20-A310-E8AB8BB87E04}" type="sibTrans" cxnId="{953AD375-AE5D-43B6-B335-B0497A2B90D8}">
      <dgm:prSet/>
      <dgm:spPr/>
      <dgm:t>
        <a:bodyPr/>
        <a:lstStyle/>
        <a:p>
          <a:endParaRPr lang="en-US"/>
        </a:p>
      </dgm:t>
    </dgm:pt>
    <dgm:pt modelId="{90D2A67C-6DE9-4B3F-AD11-D90BC727C23C}">
      <dgm:prSet custT="1"/>
      <dgm:spPr/>
      <dgm:t>
        <a:bodyPr/>
        <a:lstStyle/>
        <a:p>
          <a:r>
            <a:rPr kumimoji="0" lang="en-GB" sz="1600" b="1" i="0" u="none" strike="noStrike" cap="none" spc="0" normalizeH="0" baseline="0" noProof="0" dirty="0">
              <a:ln/>
              <a:solidFill>
                <a:schemeClr val="tx1"/>
              </a:solidFill>
              <a:effectLst/>
              <a:uLnTx/>
              <a:uFillTx/>
              <a:latin typeface="+mn-lt"/>
              <a:ea typeface="+mn-ea"/>
              <a:cs typeface="+mn-cs"/>
            </a:rPr>
            <a:t>The Budget Oversight/ Audit Stage</a:t>
          </a:r>
          <a:endParaRPr lang="en-GB" sz="1600" b="1" dirty="0">
            <a:solidFill>
              <a:schemeClr val="tx1"/>
            </a:solidFill>
          </a:endParaRPr>
        </a:p>
      </dgm:t>
    </dgm:pt>
    <dgm:pt modelId="{863C2C3F-9BA7-4AF2-97EE-F2CB3D3B7C81}" type="parTrans" cxnId="{CA24F2AB-DFF8-4CD0-B784-82E80B0719D7}">
      <dgm:prSet/>
      <dgm:spPr/>
      <dgm:t>
        <a:bodyPr/>
        <a:lstStyle/>
        <a:p>
          <a:endParaRPr lang="en-US"/>
        </a:p>
      </dgm:t>
    </dgm:pt>
    <dgm:pt modelId="{2706B1F2-9757-41BF-A3C8-53F2121D7092}" type="sibTrans" cxnId="{CA24F2AB-DFF8-4CD0-B784-82E80B0719D7}">
      <dgm:prSet/>
      <dgm:spPr/>
      <dgm:t>
        <a:bodyPr/>
        <a:lstStyle/>
        <a:p>
          <a:endParaRPr lang="en-US"/>
        </a:p>
      </dgm:t>
    </dgm:pt>
    <dgm:pt modelId="{1ED8D71C-01BD-4373-A22B-BFA23F7E1147}">
      <dgm:prSet custT="1"/>
      <dgm:spPr/>
      <dgm:t>
        <a:bodyPr/>
        <a:lstStyle/>
        <a:p>
          <a:r>
            <a:rPr kumimoji="0" lang="en-GB" sz="1600" b="1" i="0" u="none" strike="noStrike" cap="none" spc="0" normalizeH="0" baseline="0" noProof="0" dirty="0">
              <a:ln/>
              <a:solidFill>
                <a:schemeClr val="tx1"/>
              </a:solidFill>
              <a:effectLst/>
              <a:uLnTx/>
              <a:uFillTx/>
              <a:latin typeface="+mn-lt"/>
              <a:ea typeface="+mn-ea"/>
              <a:cs typeface="+mn-cs"/>
            </a:rPr>
            <a:t>The Budget Implementation Stage</a:t>
          </a:r>
          <a:endParaRPr lang="en-US" sz="1600" b="1" dirty="0">
            <a:solidFill>
              <a:schemeClr val="tx1"/>
            </a:solidFill>
          </a:endParaRPr>
        </a:p>
      </dgm:t>
    </dgm:pt>
    <dgm:pt modelId="{4B76D30B-72D9-4C60-8A6E-831EE1DD3C9F}" type="parTrans" cxnId="{51254997-5864-4183-ABA7-9F794A95F4C9}">
      <dgm:prSet/>
      <dgm:spPr/>
      <dgm:t>
        <a:bodyPr/>
        <a:lstStyle/>
        <a:p>
          <a:endParaRPr lang="en-US"/>
        </a:p>
      </dgm:t>
    </dgm:pt>
    <dgm:pt modelId="{963720DA-D669-4DC2-A549-4FD6BA24BF58}" type="sibTrans" cxnId="{51254997-5864-4183-ABA7-9F794A95F4C9}">
      <dgm:prSet/>
      <dgm:spPr/>
      <dgm:t>
        <a:bodyPr/>
        <a:lstStyle/>
        <a:p>
          <a:endParaRPr lang="en-US"/>
        </a:p>
      </dgm:t>
    </dgm:pt>
    <dgm:pt modelId="{C3A43113-FA6B-45F3-B82A-9A9E4A1ABDB3}" type="pres">
      <dgm:prSet presAssocID="{2A3D6154-B3BD-4F58-A7ED-E3F81EBCF6FA}" presName="cycleMatrixDiagram" presStyleCnt="0">
        <dgm:presLayoutVars>
          <dgm:chMax val="1"/>
          <dgm:dir/>
          <dgm:animLvl val="lvl"/>
          <dgm:resizeHandles val="exact"/>
        </dgm:presLayoutVars>
      </dgm:prSet>
      <dgm:spPr/>
    </dgm:pt>
    <dgm:pt modelId="{96A54F8E-CBD2-4F44-A41D-910CA2866AE4}" type="pres">
      <dgm:prSet presAssocID="{2A3D6154-B3BD-4F58-A7ED-E3F81EBCF6FA}" presName="children" presStyleCnt="0"/>
      <dgm:spPr/>
    </dgm:pt>
    <dgm:pt modelId="{C9531B21-9B17-4F91-B496-71D5F911024B}" type="pres">
      <dgm:prSet presAssocID="{2A3D6154-B3BD-4F58-A7ED-E3F81EBCF6FA}" presName="childPlaceholder" presStyleCnt="0"/>
      <dgm:spPr/>
    </dgm:pt>
    <dgm:pt modelId="{A1DF62F4-D702-4C3A-8DDF-C5170423848B}" type="pres">
      <dgm:prSet presAssocID="{2A3D6154-B3BD-4F58-A7ED-E3F81EBCF6FA}" presName="circle" presStyleCnt="0"/>
      <dgm:spPr/>
    </dgm:pt>
    <dgm:pt modelId="{8E1568E5-4472-4626-AA37-1A1E239A5DC2}" type="pres">
      <dgm:prSet presAssocID="{2A3D6154-B3BD-4F58-A7ED-E3F81EBCF6FA}" presName="quadrant1" presStyleLbl="node1" presStyleIdx="0" presStyleCnt="4">
        <dgm:presLayoutVars>
          <dgm:chMax val="1"/>
          <dgm:bulletEnabled val="1"/>
        </dgm:presLayoutVars>
      </dgm:prSet>
      <dgm:spPr/>
    </dgm:pt>
    <dgm:pt modelId="{3CA8B1CE-6C03-4B83-AC22-521DEA8A5782}" type="pres">
      <dgm:prSet presAssocID="{2A3D6154-B3BD-4F58-A7ED-E3F81EBCF6FA}" presName="quadrant2" presStyleLbl="node1" presStyleIdx="1" presStyleCnt="4">
        <dgm:presLayoutVars>
          <dgm:chMax val="1"/>
          <dgm:bulletEnabled val="1"/>
        </dgm:presLayoutVars>
      </dgm:prSet>
      <dgm:spPr/>
    </dgm:pt>
    <dgm:pt modelId="{226E7E75-2929-44D6-99C7-F27A710A5175}" type="pres">
      <dgm:prSet presAssocID="{2A3D6154-B3BD-4F58-A7ED-E3F81EBCF6FA}" presName="quadrant3" presStyleLbl="node1" presStyleIdx="2" presStyleCnt="4">
        <dgm:presLayoutVars>
          <dgm:chMax val="1"/>
          <dgm:bulletEnabled val="1"/>
        </dgm:presLayoutVars>
      </dgm:prSet>
      <dgm:spPr/>
    </dgm:pt>
    <dgm:pt modelId="{48BE4267-EC4E-4A61-BFAE-AD1140648EB5}" type="pres">
      <dgm:prSet presAssocID="{2A3D6154-B3BD-4F58-A7ED-E3F81EBCF6FA}" presName="quadrant4" presStyleLbl="node1" presStyleIdx="3" presStyleCnt="4">
        <dgm:presLayoutVars>
          <dgm:chMax val="1"/>
          <dgm:bulletEnabled val="1"/>
        </dgm:presLayoutVars>
      </dgm:prSet>
      <dgm:spPr/>
    </dgm:pt>
    <dgm:pt modelId="{49E1DFFC-E59C-4D7E-929D-97E74726A642}" type="pres">
      <dgm:prSet presAssocID="{2A3D6154-B3BD-4F58-A7ED-E3F81EBCF6FA}" presName="quadrantPlaceholder" presStyleCnt="0"/>
      <dgm:spPr/>
    </dgm:pt>
    <dgm:pt modelId="{E674BDB5-92CA-4B5B-9D09-F2CA23784E75}" type="pres">
      <dgm:prSet presAssocID="{2A3D6154-B3BD-4F58-A7ED-E3F81EBCF6FA}" presName="center1" presStyleLbl="fgShp" presStyleIdx="0" presStyleCnt="2"/>
      <dgm:spPr/>
    </dgm:pt>
    <dgm:pt modelId="{94D72847-B028-4ACD-A33E-487E7314BAFA}" type="pres">
      <dgm:prSet presAssocID="{2A3D6154-B3BD-4F58-A7ED-E3F81EBCF6FA}" presName="center2" presStyleLbl="fgShp" presStyleIdx="1" presStyleCnt="2"/>
      <dgm:spPr/>
    </dgm:pt>
  </dgm:ptLst>
  <dgm:cxnLst>
    <dgm:cxn modelId="{A0F5F331-03BB-4C5A-8A18-AF0F6EE9AF2D}" type="presOf" srcId="{A758CF2A-909C-4511-AFAE-EE2CF1A6C80E}" destId="{8E1568E5-4472-4626-AA37-1A1E239A5DC2}" srcOrd="0" destOrd="0" presId="urn:microsoft.com/office/officeart/2005/8/layout/cycle4"/>
    <dgm:cxn modelId="{EFA63A32-3AA2-4365-B666-7A3875487C57}" type="presOf" srcId="{1ED8D71C-01BD-4373-A22B-BFA23F7E1147}" destId="{226E7E75-2929-44D6-99C7-F27A710A5175}" srcOrd="0" destOrd="0" presId="urn:microsoft.com/office/officeart/2005/8/layout/cycle4"/>
    <dgm:cxn modelId="{C0861875-5D57-464F-8A33-9292635639BD}" srcId="{2A3D6154-B3BD-4F58-A7ED-E3F81EBCF6FA}" destId="{A758CF2A-909C-4511-AFAE-EE2CF1A6C80E}" srcOrd="0" destOrd="0" parTransId="{C1322DA2-2F9C-4E75-B35A-33D65F7438A9}" sibTransId="{6E9B2BA2-4F77-4B7E-A547-AC2F7259B1E7}"/>
    <dgm:cxn modelId="{953AD375-AE5D-43B6-B335-B0497A2B90D8}" srcId="{B533667B-DB32-4B29-8A69-04DC2A89B7AC}" destId="{C25C7839-D2CC-40E2-B758-D4C4AC5CE8D9}" srcOrd="0" destOrd="0" parTransId="{4E24E131-4973-4EB2-82C6-6C6D16C5D054}" sibTransId="{F0176C2E-9F3C-4F20-A310-E8AB8BB87E04}"/>
    <dgm:cxn modelId="{2755F18D-3CF2-4DC1-A4DD-0AC69DCABCDB}" type="presOf" srcId="{2A3D6154-B3BD-4F58-A7ED-E3F81EBCF6FA}" destId="{C3A43113-FA6B-45F3-B82A-9A9E4A1ABDB3}" srcOrd="0" destOrd="0" presId="urn:microsoft.com/office/officeart/2005/8/layout/cycle4"/>
    <dgm:cxn modelId="{51254997-5864-4183-ABA7-9F794A95F4C9}" srcId="{2A3D6154-B3BD-4F58-A7ED-E3F81EBCF6FA}" destId="{1ED8D71C-01BD-4373-A22B-BFA23F7E1147}" srcOrd="2" destOrd="0" parTransId="{4B76D30B-72D9-4C60-8A6E-831EE1DD3C9F}" sibTransId="{963720DA-D669-4DC2-A549-4FD6BA24BF58}"/>
    <dgm:cxn modelId="{069701A9-0843-4A0A-BB0C-993F41672932}" type="presOf" srcId="{4206D65C-B863-4A52-8258-B298B86A58A1}" destId="{3CA8B1CE-6C03-4B83-AC22-521DEA8A5782}" srcOrd="0" destOrd="0" presId="urn:microsoft.com/office/officeart/2005/8/layout/cycle4"/>
    <dgm:cxn modelId="{CA24F2AB-DFF8-4CD0-B784-82E80B0719D7}" srcId="{2A3D6154-B3BD-4F58-A7ED-E3F81EBCF6FA}" destId="{90D2A67C-6DE9-4B3F-AD11-D90BC727C23C}" srcOrd="3" destOrd="0" parTransId="{863C2C3F-9BA7-4AF2-97EE-F2CB3D3B7C81}" sibTransId="{2706B1F2-9757-41BF-A3C8-53F2121D7092}"/>
    <dgm:cxn modelId="{2A80B8C0-AB32-40B0-9AB6-6787B0A6C9F3}" srcId="{2A3D6154-B3BD-4F58-A7ED-E3F81EBCF6FA}" destId="{B533667B-DB32-4B29-8A69-04DC2A89B7AC}" srcOrd="5" destOrd="0" parTransId="{2C5B0514-39A7-4409-A257-38730CC8CBAB}" sibTransId="{699576DB-4350-436F-BCD6-D6DAE9E4191C}"/>
    <dgm:cxn modelId="{B44FC6DD-8BB5-4210-9E42-DDD2174FEC36}" type="presOf" srcId="{90D2A67C-6DE9-4B3F-AD11-D90BC727C23C}" destId="{48BE4267-EC4E-4A61-BFAE-AD1140648EB5}" srcOrd="0" destOrd="0" presId="urn:microsoft.com/office/officeart/2005/8/layout/cycle4"/>
    <dgm:cxn modelId="{FE9C0FEF-850B-44F3-9885-75CCCAB0169B}" srcId="{9DD46CEF-4FAC-47E6-90CD-9EAA702FE56B}" destId="{446BE919-1005-4958-8FA1-14779A1394FE}" srcOrd="0" destOrd="0" parTransId="{B5FA0558-7000-4847-B173-2198D5892DEE}" sibTransId="{2C673897-5472-493C-82F6-9B9B68C9E07E}"/>
    <dgm:cxn modelId="{B35CF4FA-BACD-4B28-B984-C021B74D6312}" srcId="{2A3D6154-B3BD-4F58-A7ED-E3F81EBCF6FA}" destId="{9DD46CEF-4FAC-47E6-90CD-9EAA702FE56B}" srcOrd="4" destOrd="0" parTransId="{4A180273-6AEE-4CBE-A447-AD47C31ACEF6}" sibTransId="{9A28A493-87C3-4E1E-9D9C-B7F1092D72F9}"/>
    <dgm:cxn modelId="{49B3D0FF-836B-4146-AC69-A09F39E8FB0C}" srcId="{2A3D6154-B3BD-4F58-A7ED-E3F81EBCF6FA}" destId="{4206D65C-B863-4A52-8258-B298B86A58A1}" srcOrd="1" destOrd="0" parTransId="{5DC9A5E1-650B-4D0C-8333-01BDD8058F36}" sibTransId="{503E52AA-AFBA-41AC-8D0F-4E72552D66E2}"/>
    <dgm:cxn modelId="{DE0DD020-F7AB-4C02-B29A-B498E7C1DF20}" type="presParOf" srcId="{C3A43113-FA6B-45F3-B82A-9A9E4A1ABDB3}" destId="{96A54F8E-CBD2-4F44-A41D-910CA2866AE4}" srcOrd="0" destOrd="0" presId="urn:microsoft.com/office/officeart/2005/8/layout/cycle4"/>
    <dgm:cxn modelId="{CD31B56E-4262-43A4-9AF2-6BCCD3BC10A9}" type="presParOf" srcId="{96A54F8E-CBD2-4F44-A41D-910CA2866AE4}" destId="{C9531B21-9B17-4F91-B496-71D5F911024B}" srcOrd="0" destOrd="0" presId="urn:microsoft.com/office/officeart/2005/8/layout/cycle4"/>
    <dgm:cxn modelId="{2EE20660-CB95-4D11-9DB1-4EFDFEEF6A36}" type="presParOf" srcId="{C3A43113-FA6B-45F3-B82A-9A9E4A1ABDB3}" destId="{A1DF62F4-D702-4C3A-8DDF-C5170423848B}" srcOrd="1" destOrd="0" presId="urn:microsoft.com/office/officeart/2005/8/layout/cycle4"/>
    <dgm:cxn modelId="{3F2AB4CD-B6CE-41EC-AC8A-59E866ECB21C}" type="presParOf" srcId="{A1DF62F4-D702-4C3A-8DDF-C5170423848B}" destId="{8E1568E5-4472-4626-AA37-1A1E239A5DC2}" srcOrd="0" destOrd="0" presId="urn:microsoft.com/office/officeart/2005/8/layout/cycle4"/>
    <dgm:cxn modelId="{7D475B1C-E276-499C-A708-8E18EA8CFD65}" type="presParOf" srcId="{A1DF62F4-D702-4C3A-8DDF-C5170423848B}" destId="{3CA8B1CE-6C03-4B83-AC22-521DEA8A5782}" srcOrd="1" destOrd="0" presId="urn:microsoft.com/office/officeart/2005/8/layout/cycle4"/>
    <dgm:cxn modelId="{8F2C24B3-26B1-4C5C-AF1A-ECCBC02B3EED}" type="presParOf" srcId="{A1DF62F4-D702-4C3A-8DDF-C5170423848B}" destId="{226E7E75-2929-44D6-99C7-F27A710A5175}" srcOrd="2" destOrd="0" presId="urn:microsoft.com/office/officeart/2005/8/layout/cycle4"/>
    <dgm:cxn modelId="{A6343602-420B-4DB3-AD73-DC0D4607F639}" type="presParOf" srcId="{A1DF62F4-D702-4C3A-8DDF-C5170423848B}" destId="{48BE4267-EC4E-4A61-BFAE-AD1140648EB5}" srcOrd="3" destOrd="0" presId="urn:microsoft.com/office/officeart/2005/8/layout/cycle4"/>
    <dgm:cxn modelId="{2FAF0E40-438F-42FF-9451-D9764F8F0E0B}" type="presParOf" srcId="{A1DF62F4-D702-4C3A-8DDF-C5170423848B}" destId="{49E1DFFC-E59C-4D7E-929D-97E74726A642}" srcOrd="4" destOrd="0" presId="urn:microsoft.com/office/officeart/2005/8/layout/cycle4"/>
    <dgm:cxn modelId="{3ABB30B8-86E2-45E5-928B-1A5C9A674558}" type="presParOf" srcId="{C3A43113-FA6B-45F3-B82A-9A9E4A1ABDB3}" destId="{E674BDB5-92CA-4B5B-9D09-F2CA23784E75}" srcOrd="2" destOrd="0" presId="urn:microsoft.com/office/officeart/2005/8/layout/cycle4"/>
    <dgm:cxn modelId="{259703FA-F660-4C41-A45E-BED39EBEC6BA}" type="presParOf" srcId="{C3A43113-FA6B-45F3-B82A-9A9E4A1ABDB3}" destId="{94D72847-B028-4ACD-A33E-487E7314BA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BB431-D55D-4228-9C52-3CFAE6B525A3}" type="doc">
      <dgm:prSet loTypeId="urn:microsoft.com/office/officeart/2005/8/layout/radial3" loCatId="relationship" qsTypeId="urn:microsoft.com/office/officeart/2005/8/quickstyle/3d5" qsCatId="3D" csTypeId="urn:microsoft.com/office/officeart/2005/8/colors/colorful1" csCatId="colorful" phldr="1"/>
      <dgm:spPr/>
      <dgm:t>
        <a:bodyPr/>
        <a:lstStyle/>
        <a:p>
          <a:endParaRPr lang="en-US"/>
        </a:p>
      </dgm:t>
    </dgm:pt>
    <dgm:pt modelId="{81ED818D-43E6-465D-A37E-37397546488F}">
      <dgm:prSet phldrT="[Text]"/>
      <dgm:spPr/>
      <dgm:t>
        <a:bodyPr/>
        <a:lstStyle/>
        <a:p>
          <a:r>
            <a:rPr lang="en-US" b="1" dirty="0"/>
            <a:t>TOTAL EXPENDITURE</a:t>
          </a:r>
        </a:p>
        <a:p>
          <a:r>
            <a:rPr lang="en-US" b="1" strike="sngStrike" dirty="0"/>
            <a:t>N</a:t>
          </a:r>
          <a:r>
            <a:rPr lang="en-US" b="1" dirty="0"/>
            <a:t>350.73B</a:t>
          </a:r>
        </a:p>
      </dgm:t>
    </dgm:pt>
    <dgm:pt modelId="{6F805CF0-6845-40BF-8840-278CD176E780}" type="parTrans" cxnId="{1FA0F5B3-CB36-4A30-A94B-C606A4D56176}">
      <dgm:prSet/>
      <dgm:spPr/>
      <dgm:t>
        <a:bodyPr/>
        <a:lstStyle/>
        <a:p>
          <a:endParaRPr lang="en-US"/>
        </a:p>
      </dgm:t>
    </dgm:pt>
    <dgm:pt modelId="{2594E129-B920-42DA-B118-CF2E5F51ADD6}" type="sibTrans" cxnId="{1FA0F5B3-CB36-4A30-A94B-C606A4D56176}">
      <dgm:prSet/>
      <dgm:spPr/>
      <dgm:t>
        <a:bodyPr/>
        <a:lstStyle/>
        <a:p>
          <a:endParaRPr lang="en-US"/>
        </a:p>
      </dgm:t>
    </dgm:pt>
    <dgm:pt modelId="{5B0F94A4-AF83-41AB-905C-DA059F7E1DEF}">
      <dgm:prSet phldrT="[Text]" custT="1"/>
      <dgm:spPr/>
      <dgm:t>
        <a:bodyPr/>
        <a:lstStyle/>
        <a:p>
          <a:r>
            <a:rPr lang="en-US" sz="1600" b="1"/>
            <a:t>PERSONNEL COST</a:t>
          </a:r>
        </a:p>
        <a:p>
          <a:r>
            <a:rPr lang="en-US" sz="1600" b="1" strike="sngStrike"/>
            <a:t>N</a:t>
          </a:r>
          <a:r>
            <a:rPr lang="en-US" sz="1600" b="1"/>
            <a:t>93.09B</a:t>
          </a:r>
          <a:endParaRPr lang="en-US" sz="1600" b="1" dirty="0"/>
        </a:p>
      </dgm:t>
    </dgm:pt>
    <dgm:pt modelId="{6D1BD1E4-6267-4ADE-92F9-241FB9BD3421}" type="parTrans" cxnId="{9F6FCCDA-4E89-47A2-B21F-73AEB8BE00CF}">
      <dgm:prSet/>
      <dgm:spPr/>
      <dgm:t>
        <a:bodyPr/>
        <a:lstStyle/>
        <a:p>
          <a:endParaRPr lang="en-US"/>
        </a:p>
      </dgm:t>
    </dgm:pt>
    <dgm:pt modelId="{D309BCEF-37A9-4225-BBD8-D5BA21A6A806}" type="sibTrans" cxnId="{9F6FCCDA-4E89-47A2-B21F-73AEB8BE00CF}">
      <dgm:prSet/>
      <dgm:spPr/>
      <dgm:t>
        <a:bodyPr/>
        <a:lstStyle/>
        <a:p>
          <a:endParaRPr lang="en-US"/>
        </a:p>
      </dgm:t>
    </dgm:pt>
    <dgm:pt modelId="{F0BCE773-4F4C-4E00-919C-6790B35F87E4}">
      <dgm:prSet phldrT="[Text]" custT="1"/>
      <dgm:spPr/>
      <dgm:t>
        <a:bodyPr/>
        <a:lstStyle/>
        <a:p>
          <a:r>
            <a:rPr lang="en-US" sz="1600" b="1"/>
            <a:t>CAPITAL EXPENDITURE</a:t>
          </a:r>
        </a:p>
        <a:p>
          <a:r>
            <a:rPr lang="en-US" sz="1600" b="1" strike="sngStrike"/>
            <a:t>N</a:t>
          </a:r>
          <a:r>
            <a:rPr lang="en-US" sz="1600" b="1"/>
            <a:t>197.55B</a:t>
          </a:r>
          <a:endParaRPr lang="en-US" sz="1600" b="1" dirty="0"/>
        </a:p>
      </dgm:t>
    </dgm:pt>
    <dgm:pt modelId="{60B7FB96-4ECD-4E6B-A931-403A89E04512}" type="parTrans" cxnId="{6D8A2BDA-1CB1-4289-BA70-0F2D7494CF4E}">
      <dgm:prSet/>
      <dgm:spPr/>
      <dgm:t>
        <a:bodyPr/>
        <a:lstStyle/>
        <a:p>
          <a:endParaRPr lang="en-US"/>
        </a:p>
      </dgm:t>
    </dgm:pt>
    <dgm:pt modelId="{8E9917D0-181A-470A-9FF2-A0306035B711}" type="sibTrans" cxnId="{6D8A2BDA-1CB1-4289-BA70-0F2D7494CF4E}">
      <dgm:prSet/>
      <dgm:spPr/>
      <dgm:t>
        <a:bodyPr/>
        <a:lstStyle/>
        <a:p>
          <a:endParaRPr lang="en-US"/>
        </a:p>
      </dgm:t>
    </dgm:pt>
    <dgm:pt modelId="{65E2F778-2DE0-474A-99EB-947E7D9104B4}">
      <dgm:prSet phldrT="[Text]" custT="1"/>
      <dgm:spPr/>
      <dgm:t>
        <a:bodyPr/>
        <a:lstStyle/>
        <a:p>
          <a:r>
            <a:rPr lang="en-US" sz="1600" b="1"/>
            <a:t>OVERHEAD COST</a:t>
          </a:r>
        </a:p>
        <a:p>
          <a:r>
            <a:rPr lang="en-US" sz="1600" b="1" strike="sngStrike"/>
            <a:t>N</a:t>
          </a:r>
          <a:r>
            <a:rPr lang="en-US" sz="1600" b="1"/>
            <a:t>32.07B</a:t>
          </a:r>
          <a:endParaRPr lang="en-US" sz="1600" b="1" dirty="0"/>
        </a:p>
      </dgm:t>
    </dgm:pt>
    <dgm:pt modelId="{154EFF2C-B126-410E-86E6-79F242C75D5A}" type="parTrans" cxnId="{8CC71DDF-70FE-4D31-9260-05AB7F5F9011}">
      <dgm:prSet/>
      <dgm:spPr/>
      <dgm:t>
        <a:bodyPr/>
        <a:lstStyle/>
        <a:p>
          <a:endParaRPr lang="en-US"/>
        </a:p>
      </dgm:t>
    </dgm:pt>
    <dgm:pt modelId="{936D920A-2BB1-4A45-BA9E-3B28BC1982C0}" type="sibTrans" cxnId="{8CC71DDF-70FE-4D31-9260-05AB7F5F9011}">
      <dgm:prSet/>
      <dgm:spPr/>
      <dgm:t>
        <a:bodyPr/>
        <a:lstStyle/>
        <a:p>
          <a:endParaRPr lang="en-US"/>
        </a:p>
      </dgm:t>
    </dgm:pt>
    <dgm:pt modelId="{6970FCBB-0D45-493B-A943-EA926FA12FD0}">
      <dgm:prSet phldrT="[Text]" custT="1"/>
      <dgm:spPr/>
      <dgm:t>
        <a:bodyPr/>
        <a:lstStyle/>
        <a:p>
          <a:r>
            <a:rPr lang="en-US" sz="1600" b="1"/>
            <a:t>PUBLIC DEBT CHARGES </a:t>
          </a:r>
        </a:p>
        <a:p>
          <a:r>
            <a:rPr lang="en-US" sz="1600" b="1" strike="sngStrike"/>
            <a:t>N</a:t>
          </a:r>
          <a:r>
            <a:rPr lang="en-US" sz="1600" b="1"/>
            <a:t>28.01B</a:t>
          </a:r>
          <a:endParaRPr lang="en-US" sz="1600" b="1" dirty="0"/>
        </a:p>
      </dgm:t>
    </dgm:pt>
    <dgm:pt modelId="{B02E836B-F3B6-4310-A625-DDD9839B8F75}" type="parTrans" cxnId="{673BFB18-1A1D-4165-B4D3-B4B496FED6B4}">
      <dgm:prSet/>
      <dgm:spPr/>
      <dgm:t>
        <a:bodyPr/>
        <a:lstStyle/>
        <a:p>
          <a:endParaRPr lang="en-US"/>
        </a:p>
      </dgm:t>
    </dgm:pt>
    <dgm:pt modelId="{C3DC33F5-A5D9-40B0-9793-2617DDD8BFD6}" type="sibTrans" cxnId="{673BFB18-1A1D-4165-B4D3-B4B496FED6B4}">
      <dgm:prSet/>
      <dgm:spPr/>
      <dgm:t>
        <a:bodyPr/>
        <a:lstStyle/>
        <a:p>
          <a:endParaRPr lang="en-US"/>
        </a:p>
      </dgm:t>
    </dgm:pt>
    <dgm:pt modelId="{03843C02-343F-496C-96F2-AAF4E3931C8C}" type="pres">
      <dgm:prSet presAssocID="{000BB431-D55D-4228-9C52-3CFAE6B525A3}" presName="composite" presStyleCnt="0">
        <dgm:presLayoutVars>
          <dgm:chMax val="1"/>
          <dgm:dir/>
          <dgm:resizeHandles val="exact"/>
        </dgm:presLayoutVars>
      </dgm:prSet>
      <dgm:spPr/>
    </dgm:pt>
    <dgm:pt modelId="{10098AF6-1F3C-4776-B216-134B3582BB25}" type="pres">
      <dgm:prSet presAssocID="{000BB431-D55D-4228-9C52-3CFAE6B525A3}" presName="radial" presStyleCnt="0">
        <dgm:presLayoutVars>
          <dgm:animLvl val="ctr"/>
        </dgm:presLayoutVars>
      </dgm:prSet>
      <dgm:spPr/>
    </dgm:pt>
    <dgm:pt modelId="{D367816C-4227-476F-B58F-43377A1F15B8}" type="pres">
      <dgm:prSet presAssocID="{81ED818D-43E6-465D-A37E-37397546488F}" presName="centerShape" presStyleLbl="vennNode1" presStyleIdx="0" presStyleCnt="5"/>
      <dgm:spPr/>
    </dgm:pt>
    <dgm:pt modelId="{3002622F-5AB9-45BC-9C1F-E9612F868558}" type="pres">
      <dgm:prSet presAssocID="{5B0F94A4-AF83-41AB-905C-DA059F7E1DEF}" presName="node" presStyleLbl="vennNode1" presStyleIdx="1" presStyleCnt="5">
        <dgm:presLayoutVars>
          <dgm:bulletEnabled val="1"/>
        </dgm:presLayoutVars>
      </dgm:prSet>
      <dgm:spPr/>
    </dgm:pt>
    <dgm:pt modelId="{49D5AC70-91D0-4CA4-BFC8-F709F56F744A}" type="pres">
      <dgm:prSet presAssocID="{F0BCE773-4F4C-4E00-919C-6790B35F87E4}" presName="node" presStyleLbl="vennNode1" presStyleIdx="2" presStyleCnt="5" custScaleX="121859">
        <dgm:presLayoutVars>
          <dgm:bulletEnabled val="1"/>
        </dgm:presLayoutVars>
      </dgm:prSet>
      <dgm:spPr/>
    </dgm:pt>
    <dgm:pt modelId="{408F3B40-9314-4C26-9FE1-11D8FB774E07}" type="pres">
      <dgm:prSet presAssocID="{65E2F778-2DE0-474A-99EB-947E7D9104B4}" presName="node" presStyleLbl="vennNode1" presStyleIdx="3" presStyleCnt="5">
        <dgm:presLayoutVars>
          <dgm:bulletEnabled val="1"/>
        </dgm:presLayoutVars>
      </dgm:prSet>
      <dgm:spPr/>
    </dgm:pt>
    <dgm:pt modelId="{2E1D4752-2B69-4751-AFDF-DFEDAB443088}" type="pres">
      <dgm:prSet presAssocID="{6970FCBB-0D45-493B-A943-EA926FA12FD0}" presName="node" presStyleLbl="vennNode1" presStyleIdx="4" presStyleCnt="5" custScaleX="125394">
        <dgm:presLayoutVars>
          <dgm:bulletEnabled val="1"/>
        </dgm:presLayoutVars>
      </dgm:prSet>
      <dgm:spPr/>
    </dgm:pt>
  </dgm:ptLst>
  <dgm:cxnLst>
    <dgm:cxn modelId="{79AE390F-891B-45DD-B2BB-254DF571E7B5}" type="presOf" srcId="{5B0F94A4-AF83-41AB-905C-DA059F7E1DEF}" destId="{3002622F-5AB9-45BC-9C1F-E9612F868558}" srcOrd="0" destOrd="0" presId="urn:microsoft.com/office/officeart/2005/8/layout/radial3"/>
    <dgm:cxn modelId="{673BFB18-1A1D-4165-B4D3-B4B496FED6B4}" srcId="{81ED818D-43E6-465D-A37E-37397546488F}" destId="{6970FCBB-0D45-493B-A943-EA926FA12FD0}" srcOrd="3" destOrd="0" parTransId="{B02E836B-F3B6-4310-A625-DDD9839B8F75}" sibTransId="{C3DC33F5-A5D9-40B0-9793-2617DDD8BFD6}"/>
    <dgm:cxn modelId="{47E3A022-0229-4C1E-85C2-4B0663CC46DB}" type="presOf" srcId="{6970FCBB-0D45-493B-A943-EA926FA12FD0}" destId="{2E1D4752-2B69-4751-AFDF-DFEDAB443088}" srcOrd="0" destOrd="0" presId="urn:microsoft.com/office/officeart/2005/8/layout/radial3"/>
    <dgm:cxn modelId="{7A312825-6F61-4AFF-9E54-0B57E0BA4D52}" type="presOf" srcId="{81ED818D-43E6-465D-A37E-37397546488F}" destId="{D367816C-4227-476F-B58F-43377A1F15B8}" srcOrd="0" destOrd="0" presId="urn:microsoft.com/office/officeart/2005/8/layout/radial3"/>
    <dgm:cxn modelId="{E680E568-9594-4159-BE5F-39BA2278940C}" type="presOf" srcId="{F0BCE773-4F4C-4E00-919C-6790B35F87E4}" destId="{49D5AC70-91D0-4CA4-BFC8-F709F56F744A}" srcOrd="0" destOrd="0" presId="urn:microsoft.com/office/officeart/2005/8/layout/radial3"/>
    <dgm:cxn modelId="{1FA0F5B3-CB36-4A30-A94B-C606A4D56176}" srcId="{000BB431-D55D-4228-9C52-3CFAE6B525A3}" destId="{81ED818D-43E6-465D-A37E-37397546488F}" srcOrd="0" destOrd="0" parTransId="{6F805CF0-6845-40BF-8840-278CD176E780}" sibTransId="{2594E129-B920-42DA-B118-CF2E5F51ADD6}"/>
    <dgm:cxn modelId="{4AFA21C7-F66E-4150-B943-53013D5857B3}" type="presOf" srcId="{000BB431-D55D-4228-9C52-3CFAE6B525A3}" destId="{03843C02-343F-496C-96F2-AAF4E3931C8C}" srcOrd="0" destOrd="0" presId="urn:microsoft.com/office/officeart/2005/8/layout/radial3"/>
    <dgm:cxn modelId="{6D8A2BDA-1CB1-4289-BA70-0F2D7494CF4E}" srcId="{81ED818D-43E6-465D-A37E-37397546488F}" destId="{F0BCE773-4F4C-4E00-919C-6790B35F87E4}" srcOrd="1" destOrd="0" parTransId="{60B7FB96-4ECD-4E6B-A931-403A89E04512}" sibTransId="{8E9917D0-181A-470A-9FF2-A0306035B711}"/>
    <dgm:cxn modelId="{9F6FCCDA-4E89-47A2-B21F-73AEB8BE00CF}" srcId="{81ED818D-43E6-465D-A37E-37397546488F}" destId="{5B0F94A4-AF83-41AB-905C-DA059F7E1DEF}" srcOrd="0" destOrd="0" parTransId="{6D1BD1E4-6267-4ADE-92F9-241FB9BD3421}" sibTransId="{D309BCEF-37A9-4225-BBD8-D5BA21A6A806}"/>
    <dgm:cxn modelId="{8CC71DDF-70FE-4D31-9260-05AB7F5F9011}" srcId="{81ED818D-43E6-465D-A37E-37397546488F}" destId="{65E2F778-2DE0-474A-99EB-947E7D9104B4}" srcOrd="2" destOrd="0" parTransId="{154EFF2C-B126-410E-86E6-79F242C75D5A}" sibTransId="{936D920A-2BB1-4A45-BA9E-3B28BC1982C0}"/>
    <dgm:cxn modelId="{87B3F9F0-4860-4815-949B-0C3716327C15}" type="presOf" srcId="{65E2F778-2DE0-474A-99EB-947E7D9104B4}" destId="{408F3B40-9314-4C26-9FE1-11D8FB774E07}" srcOrd="0" destOrd="0" presId="urn:microsoft.com/office/officeart/2005/8/layout/radial3"/>
    <dgm:cxn modelId="{75F41082-8268-401B-9F43-449AE0F18F0B}" type="presParOf" srcId="{03843C02-343F-496C-96F2-AAF4E3931C8C}" destId="{10098AF6-1F3C-4776-B216-134B3582BB25}" srcOrd="0" destOrd="0" presId="urn:microsoft.com/office/officeart/2005/8/layout/radial3"/>
    <dgm:cxn modelId="{38B7FF68-94C2-4DAC-BC51-8CCBBA0A14E9}" type="presParOf" srcId="{10098AF6-1F3C-4776-B216-134B3582BB25}" destId="{D367816C-4227-476F-B58F-43377A1F15B8}" srcOrd="0" destOrd="0" presId="urn:microsoft.com/office/officeart/2005/8/layout/radial3"/>
    <dgm:cxn modelId="{C147BC41-612E-4C0B-88B1-D83824071F49}" type="presParOf" srcId="{10098AF6-1F3C-4776-B216-134B3582BB25}" destId="{3002622F-5AB9-45BC-9C1F-E9612F868558}" srcOrd="1" destOrd="0" presId="urn:microsoft.com/office/officeart/2005/8/layout/radial3"/>
    <dgm:cxn modelId="{5421F262-6956-4F43-AB11-CAE40E7B91FB}" type="presParOf" srcId="{10098AF6-1F3C-4776-B216-134B3582BB25}" destId="{49D5AC70-91D0-4CA4-BFC8-F709F56F744A}" srcOrd="2" destOrd="0" presId="urn:microsoft.com/office/officeart/2005/8/layout/radial3"/>
    <dgm:cxn modelId="{62E67C9A-FD19-4110-B4F6-11B09DDA1AC1}" type="presParOf" srcId="{10098AF6-1F3C-4776-B216-134B3582BB25}" destId="{408F3B40-9314-4C26-9FE1-11D8FB774E07}" srcOrd="3" destOrd="0" presId="urn:microsoft.com/office/officeart/2005/8/layout/radial3"/>
    <dgm:cxn modelId="{96A17A6E-7C6D-4554-A35F-EBFF8A4A7CD0}" type="presParOf" srcId="{10098AF6-1F3C-4776-B216-134B3582BB25}" destId="{2E1D4752-2B69-4751-AFDF-DFEDAB44308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D1938-E787-426B-BF4E-738380838B2D}"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US"/>
        </a:p>
      </dgm:t>
    </dgm:pt>
    <dgm:pt modelId="{BA4163D5-92D0-4BBD-B4CD-05885B3A9BAE}">
      <dgm:prSet phldrT="[Text]"/>
      <dgm:spPr/>
      <dgm:t>
        <a:bodyPr/>
        <a:lstStyle/>
        <a:p>
          <a:r>
            <a:rPr lang="en-US" b="1" u="sng" dirty="0">
              <a:solidFill>
                <a:schemeClr val="accent1"/>
              </a:solidFill>
            </a:rPr>
            <a:t>www.ogunstate.gov.ng</a:t>
          </a:r>
        </a:p>
      </dgm:t>
    </dgm:pt>
    <dgm:pt modelId="{DB866697-CC59-41B0-B16D-622C482FE7D5}" type="parTrans" cxnId="{BACCEA34-BAF9-42E8-82AA-5179E0464A41}">
      <dgm:prSet/>
      <dgm:spPr/>
      <dgm:t>
        <a:bodyPr/>
        <a:lstStyle/>
        <a:p>
          <a:endParaRPr lang="en-US"/>
        </a:p>
      </dgm:t>
    </dgm:pt>
    <dgm:pt modelId="{EFD9911D-2E52-4AA9-90FB-06AF7B2D68A5}" type="sibTrans" cxnId="{BACCEA34-BAF9-42E8-82AA-5179E0464A41}">
      <dgm:prSet/>
      <dgm:spPr/>
      <dgm:t>
        <a:bodyPr/>
        <a:lstStyle/>
        <a:p>
          <a:endParaRPr lang="en-US"/>
        </a:p>
      </dgm:t>
    </dgm:pt>
    <dgm:pt modelId="{A05D66F3-5D63-4438-9D03-498E3C25C8B5}">
      <dgm:prSet phldrT="[Text]" custT="1"/>
      <dgm:spPr/>
      <dgm:t>
        <a:bodyPr/>
        <a:lstStyle/>
        <a:p>
          <a:r>
            <a:rPr lang="en-US" sz="1400" b="1" u="sng" dirty="0">
              <a:solidFill>
                <a:schemeClr val="accent1"/>
              </a:solidFill>
            </a:rPr>
            <a:t>https://archive.ogunstate.gov.ng/download-category/budget-execution/</a:t>
          </a:r>
        </a:p>
      </dgm:t>
    </dgm:pt>
    <dgm:pt modelId="{2C9DDF11-F005-4CE8-AD9E-9EE1FA6F9967}" type="parTrans" cxnId="{2D3B8707-8399-411C-A8F5-24A1150E3671}">
      <dgm:prSet/>
      <dgm:spPr/>
      <dgm:t>
        <a:bodyPr/>
        <a:lstStyle/>
        <a:p>
          <a:endParaRPr lang="en-US"/>
        </a:p>
      </dgm:t>
    </dgm:pt>
    <dgm:pt modelId="{7E7AB1F0-30E9-4F68-9F87-CDABF46C3FDA}" type="sibTrans" cxnId="{2D3B8707-8399-411C-A8F5-24A1150E3671}">
      <dgm:prSet/>
      <dgm:spPr/>
      <dgm:t>
        <a:bodyPr/>
        <a:lstStyle/>
        <a:p>
          <a:endParaRPr lang="en-US"/>
        </a:p>
      </dgm:t>
    </dgm:pt>
    <dgm:pt modelId="{BE988949-128B-41E7-B60A-0BFE1949E66B}">
      <dgm:prSet phldrT="[Text]"/>
      <dgm:spPr/>
      <dgm:t>
        <a:bodyPr/>
        <a:lstStyle/>
        <a:p>
          <a:r>
            <a:rPr lang="en-US" b="1" dirty="0">
              <a:hlinkClick xmlns:r="http://schemas.openxmlformats.org/officeDocument/2006/relationships" r:id="rId1"/>
            </a:rPr>
            <a:t>https://archive.ogunstate.gov.ng</a:t>
          </a:r>
          <a:endParaRPr lang="en-US" b="1" dirty="0"/>
        </a:p>
        <a:p>
          <a:endParaRPr lang="en-US" dirty="0"/>
        </a:p>
      </dgm:t>
    </dgm:pt>
    <dgm:pt modelId="{A140E976-BCF1-4465-A0A8-9AF120348304}" type="parTrans" cxnId="{D147DBE5-49AF-4D58-AFC3-D2A89113E704}">
      <dgm:prSet/>
      <dgm:spPr/>
      <dgm:t>
        <a:bodyPr/>
        <a:lstStyle/>
        <a:p>
          <a:endParaRPr lang="en-US"/>
        </a:p>
      </dgm:t>
    </dgm:pt>
    <dgm:pt modelId="{80801DED-71D4-4262-88FB-1A39B74DD100}" type="sibTrans" cxnId="{D147DBE5-49AF-4D58-AFC3-D2A89113E704}">
      <dgm:prSet/>
      <dgm:spPr/>
      <dgm:t>
        <a:bodyPr/>
        <a:lstStyle/>
        <a:p>
          <a:endParaRPr lang="en-US"/>
        </a:p>
      </dgm:t>
    </dgm:pt>
    <dgm:pt modelId="{87C641CB-C3B9-443D-9E14-7B51E077C5D2}" type="pres">
      <dgm:prSet presAssocID="{4BDD1938-E787-426B-BF4E-738380838B2D}" presName="Name0" presStyleCnt="0">
        <dgm:presLayoutVars>
          <dgm:chMax/>
          <dgm:chPref/>
          <dgm:dir/>
          <dgm:animLvl val="lvl"/>
          <dgm:resizeHandles val="exact"/>
        </dgm:presLayoutVars>
      </dgm:prSet>
      <dgm:spPr/>
    </dgm:pt>
    <dgm:pt modelId="{F16CFDD7-4CD3-4166-A94C-95303DDE25CF}" type="pres">
      <dgm:prSet presAssocID="{BA4163D5-92D0-4BBD-B4CD-05885B3A9BAE}" presName="composite" presStyleCnt="0"/>
      <dgm:spPr/>
    </dgm:pt>
    <dgm:pt modelId="{22CC71B1-8353-4E5A-9079-FA4DD2467377}" type="pres">
      <dgm:prSet presAssocID="{BA4163D5-92D0-4BBD-B4CD-05885B3A9BAE}" presName="Image" presStyleLbl="alignNode1" presStyleIdx="0" presStyleCnt="3"/>
      <dgm:spPr>
        <a:blipFill>
          <a:blip xmlns:r="http://schemas.openxmlformats.org/officeDocument/2006/relationships" r:embed="rId2"/>
          <a:srcRect/>
          <a:stretch>
            <a:fillRect l="-39000" r="-39000"/>
          </a:stretch>
        </a:blipFill>
      </dgm:spPr>
    </dgm:pt>
    <dgm:pt modelId="{58D4E26D-AAE6-4531-9D31-218D3F7776BB}" type="pres">
      <dgm:prSet presAssocID="{BA4163D5-92D0-4BBD-B4CD-05885B3A9BAE}" presName="Accent" presStyleLbl="parChTrans1D1" presStyleIdx="0" presStyleCnt="3"/>
      <dgm:spPr/>
    </dgm:pt>
    <dgm:pt modelId="{B3062AA6-130F-4759-ABEA-FB6D1B491C76}" type="pres">
      <dgm:prSet presAssocID="{BA4163D5-92D0-4BBD-B4CD-05885B3A9BAE}" presName="Parent" presStyleLbl="revTx" presStyleIdx="0" presStyleCnt="3">
        <dgm:presLayoutVars>
          <dgm:chMax val="0"/>
          <dgm:chPref val="0"/>
          <dgm:bulletEnabled val="1"/>
        </dgm:presLayoutVars>
      </dgm:prSet>
      <dgm:spPr/>
    </dgm:pt>
    <dgm:pt modelId="{70F66CBB-9DA2-4720-948F-A607F86FCC07}" type="pres">
      <dgm:prSet presAssocID="{EFD9911D-2E52-4AA9-90FB-06AF7B2D68A5}" presName="sibTrans" presStyleCnt="0"/>
      <dgm:spPr/>
    </dgm:pt>
    <dgm:pt modelId="{654FF18E-32C5-4A74-9A89-EB5869AD5F84}" type="pres">
      <dgm:prSet presAssocID="{A05D66F3-5D63-4438-9D03-498E3C25C8B5}" presName="composite" presStyleCnt="0"/>
      <dgm:spPr/>
    </dgm:pt>
    <dgm:pt modelId="{42D34A14-51C9-417D-A0D9-C85D4D4FBF65}" type="pres">
      <dgm:prSet presAssocID="{A05D66F3-5D63-4438-9D03-498E3C25C8B5}" presName="Image" presStyleLbl="alignNode1" presStyleIdx="1" presStyleCnt="3"/>
      <dgm:spPr>
        <a:blipFill>
          <a:blip xmlns:r="http://schemas.openxmlformats.org/officeDocument/2006/relationships" r:embed="rId3"/>
          <a:srcRect/>
          <a:stretch>
            <a:fillRect l="-25000" r="-25000"/>
          </a:stretch>
        </a:blipFill>
      </dgm:spPr>
    </dgm:pt>
    <dgm:pt modelId="{9AFD3CD6-FD48-446B-A6C5-365620FC8DD0}" type="pres">
      <dgm:prSet presAssocID="{A05D66F3-5D63-4438-9D03-498E3C25C8B5}" presName="Accent" presStyleLbl="parChTrans1D1" presStyleIdx="1" presStyleCnt="3"/>
      <dgm:spPr/>
    </dgm:pt>
    <dgm:pt modelId="{3B79F8ED-5DED-4486-BE5D-7E7CD98F6127}" type="pres">
      <dgm:prSet presAssocID="{A05D66F3-5D63-4438-9D03-498E3C25C8B5}" presName="Parent" presStyleLbl="revTx" presStyleIdx="1" presStyleCnt="3">
        <dgm:presLayoutVars>
          <dgm:chMax val="0"/>
          <dgm:chPref val="0"/>
          <dgm:bulletEnabled val="1"/>
        </dgm:presLayoutVars>
      </dgm:prSet>
      <dgm:spPr/>
    </dgm:pt>
    <dgm:pt modelId="{7CEFB7C9-6FA1-4A76-8022-867FBF784EC6}" type="pres">
      <dgm:prSet presAssocID="{7E7AB1F0-30E9-4F68-9F87-CDABF46C3FDA}" presName="sibTrans" presStyleCnt="0"/>
      <dgm:spPr/>
    </dgm:pt>
    <dgm:pt modelId="{B91ADA8D-1DA1-47C3-B096-7EEB9AD572D4}" type="pres">
      <dgm:prSet presAssocID="{BE988949-128B-41E7-B60A-0BFE1949E66B}" presName="composite" presStyleCnt="0"/>
      <dgm:spPr/>
    </dgm:pt>
    <dgm:pt modelId="{E8AC4CED-BE70-4DDF-8C00-947DED190BFD}" type="pres">
      <dgm:prSet presAssocID="{BE988949-128B-41E7-B60A-0BFE1949E66B}" presName="Image" presStyleLbl="alignNode1" presStyleIdx="2" presStyleCnt="3"/>
      <dgm:spPr>
        <a:blipFill>
          <a:blip xmlns:r="http://schemas.openxmlformats.org/officeDocument/2006/relationships" r:embed="rId4"/>
          <a:srcRect/>
          <a:stretch>
            <a:fillRect l="-26000" r="-26000"/>
          </a:stretch>
        </a:blipFill>
      </dgm:spPr>
    </dgm:pt>
    <dgm:pt modelId="{5CA34EE3-94CA-4758-8845-C4946ABF0399}" type="pres">
      <dgm:prSet presAssocID="{BE988949-128B-41E7-B60A-0BFE1949E66B}" presName="Accent" presStyleLbl="parChTrans1D1" presStyleIdx="2" presStyleCnt="3"/>
      <dgm:spPr/>
    </dgm:pt>
    <dgm:pt modelId="{2E9CA6AD-5FE2-4693-B1C5-13BE4544F60C}" type="pres">
      <dgm:prSet presAssocID="{BE988949-128B-41E7-B60A-0BFE1949E66B}" presName="Parent" presStyleLbl="revTx" presStyleIdx="2" presStyleCnt="3">
        <dgm:presLayoutVars>
          <dgm:chMax val="0"/>
          <dgm:chPref val="0"/>
          <dgm:bulletEnabled val="1"/>
        </dgm:presLayoutVars>
      </dgm:prSet>
      <dgm:spPr/>
    </dgm:pt>
  </dgm:ptLst>
  <dgm:cxnLst>
    <dgm:cxn modelId="{2D3B8707-8399-411C-A8F5-24A1150E3671}" srcId="{4BDD1938-E787-426B-BF4E-738380838B2D}" destId="{A05D66F3-5D63-4438-9D03-498E3C25C8B5}" srcOrd="1" destOrd="0" parTransId="{2C9DDF11-F005-4CE8-AD9E-9EE1FA6F9967}" sibTransId="{7E7AB1F0-30E9-4F68-9F87-CDABF46C3FDA}"/>
    <dgm:cxn modelId="{C59E3F22-7050-48CC-A7DC-AA52122E6841}" type="presOf" srcId="{BE988949-128B-41E7-B60A-0BFE1949E66B}" destId="{2E9CA6AD-5FE2-4693-B1C5-13BE4544F60C}" srcOrd="0" destOrd="0" presId="urn:microsoft.com/office/officeart/2008/layout/PictureLineup"/>
    <dgm:cxn modelId="{BACCEA34-BAF9-42E8-82AA-5179E0464A41}" srcId="{4BDD1938-E787-426B-BF4E-738380838B2D}" destId="{BA4163D5-92D0-4BBD-B4CD-05885B3A9BAE}" srcOrd="0" destOrd="0" parTransId="{DB866697-CC59-41B0-B16D-622C482FE7D5}" sibTransId="{EFD9911D-2E52-4AA9-90FB-06AF7B2D68A5}"/>
    <dgm:cxn modelId="{D38C7855-3F9B-4922-A096-F13CC62C85D9}" type="presOf" srcId="{BA4163D5-92D0-4BBD-B4CD-05885B3A9BAE}" destId="{B3062AA6-130F-4759-ABEA-FB6D1B491C76}" srcOrd="0" destOrd="0" presId="urn:microsoft.com/office/officeart/2008/layout/PictureLineup"/>
    <dgm:cxn modelId="{42AC80AC-4096-4367-ABA1-E8DE0A77D7E4}" type="presOf" srcId="{4BDD1938-E787-426B-BF4E-738380838B2D}" destId="{87C641CB-C3B9-443D-9E14-7B51E077C5D2}" srcOrd="0" destOrd="0" presId="urn:microsoft.com/office/officeart/2008/layout/PictureLineup"/>
    <dgm:cxn modelId="{D147DBE5-49AF-4D58-AFC3-D2A89113E704}" srcId="{4BDD1938-E787-426B-BF4E-738380838B2D}" destId="{BE988949-128B-41E7-B60A-0BFE1949E66B}" srcOrd="2" destOrd="0" parTransId="{A140E976-BCF1-4465-A0A8-9AF120348304}" sibTransId="{80801DED-71D4-4262-88FB-1A39B74DD100}"/>
    <dgm:cxn modelId="{492209F8-CB7C-416C-A1F7-A81D41AD51CD}" type="presOf" srcId="{A05D66F3-5D63-4438-9D03-498E3C25C8B5}" destId="{3B79F8ED-5DED-4486-BE5D-7E7CD98F6127}" srcOrd="0" destOrd="0" presId="urn:microsoft.com/office/officeart/2008/layout/PictureLineup"/>
    <dgm:cxn modelId="{9F717494-E446-42A6-B115-58B4AB49C5C9}" type="presParOf" srcId="{87C641CB-C3B9-443D-9E14-7B51E077C5D2}" destId="{F16CFDD7-4CD3-4166-A94C-95303DDE25CF}" srcOrd="0" destOrd="0" presId="urn:microsoft.com/office/officeart/2008/layout/PictureLineup"/>
    <dgm:cxn modelId="{A60171B7-1506-4141-AB2C-06F767F21FD1}" type="presParOf" srcId="{F16CFDD7-4CD3-4166-A94C-95303DDE25CF}" destId="{22CC71B1-8353-4E5A-9079-FA4DD2467377}" srcOrd="0" destOrd="0" presId="urn:microsoft.com/office/officeart/2008/layout/PictureLineup"/>
    <dgm:cxn modelId="{DA7A30AA-539B-49B7-80EF-9F5F33DD2274}" type="presParOf" srcId="{F16CFDD7-4CD3-4166-A94C-95303DDE25CF}" destId="{58D4E26D-AAE6-4531-9D31-218D3F7776BB}" srcOrd="1" destOrd="0" presId="urn:microsoft.com/office/officeart/2008/layout/PictureLineup"/>
    <dgm:cxn modelId="{6A884D53-C15F-4C19-8D57-AFDEE097B905}" type="presParOf" srcId="{F16CFDD7-4CD3-4166-A94C-95303DDE25CF}" destId="{B3062AA6-130F-4759-ABEA-FB6D1B491C76}" srcOrd="2" destOrd="0" presId="urn:microsoft.com/office/officeart/2008/layout/PictureLineup"/>
    <dgm:cxn modelId="{F48D8F55-5085-4B75-8403-6510677493B1}" type="presParOf" srcId="{87C641CB-C3B9-443D-9E14-7B51E077C5D2}" destId="{70F66CBB-9DA2-4720-948F-A607F86FCC07}" srcOrd="1" destOrd="0" presId="urn:microsoft.com/office/officeart/2008/layout/PictureLineup"/>
    <dgm:cxn modelId="{47F4A25F-ED41-4643-B13B-D91E70F8D0F5}" type="presParOf" srcId="{87C641CB-C3B9-443D-9E14-7B51E077C5D2}" destId="{654FF18E-32C5-4A74-9A89-EB5869AD5F84}" srcOrd="2" destOrd="0" presId="urn:microsoft.com/office/officeart/2008/layout/PictureLineup"/>
    <dgm:cxn modelId="{1BFAB8A6-8299-42F9-BCFB-C7B9EC2FEA81}" type="presParOf" srcId="{654FF18E-32C5-4A74-9A89-EB5869AD5F84}" destId="{42D34A14-51C9-417D-A0D9-C85D4D4FBF65}" srcOrd="0" destOrd="0" presId="urn:microsoft.com/office/officeart/2008/layout/PictureLineup"/>
    <dgm:cxn modelId="{310E95ED-2052-4D57-AADE-B09A1E284350}" type="presParOf" srcId="{654FF18E-32C5-4A74-9A89-EB5869AD5F84}" destId="{9AFD3CD6-FD48-446B-A6C5-365620FC8DD0}" srcOrd="1" destOrd="0" presId="urn:microsoft.com/office/officeart/2008/layout/PictureLineup"/>
    <dgm:cxn modelId="{D290D6EF-CC5C-43C4-8CF1-17C1AE94086C}" type="presParOf" srcId="{654FF18E-32C5-4A74-9A89-EB5869AD5F84}" destId="{3B79F8ED-5DED-4486-BE5D-7E7CD98F6127}" srcOrd="2" destOrd="0" presId="urn:microsoft.com/office/officeart/2008/layout/PictureLineup"/>
    <dgm:cxn modelId="{47B4F56C-6F5B-4E89-A79A-4236E69F34A2}" type="presParOf" srcId="{87C641CB-C3B9-443D-9E14-7B51E077C5D2}" destId="{7CEFB7C9-6FA1-4A76-8022-867FBF784EC6}" srcOrd="3" destOrd="0" presId="urn:microsoft.com/office/officeart/2008/layout/PictureLineup"/>
    <dgm:cxn modelId="{D8894078-78D8-42FD-A8D6-43C91A6C4554}" type="presParOf" srcId="{87C641CB-C3B9-443D-9E14-7B51E077C5D2}" destId="{B91ADA8D-1DA1-47C3-B096-7EEB9AD572D4}" srcOrd="4" destOrd="0" presId="urn:microsoft.com/office/officeart/2008/layout/PictureLineup"/>
    <dgm:cxn modelId="{F6794F73-EA82-4E11-BD21-473CC8499A67}" type="presParOf" srcId="{B91ADA8D-1DA1-47C3-B096-7EEB9AD572D4}" destId="{E8AC4CED-BE70-4DDF-8C00-947DED190BFD}" srcOrd="0" destOrd="0" presId="urn:microsoft.com/office/officeart/2008/layout/PictureLineup"/>
    <dgm:cxn modelId="{9AC967E9-F788-4141-855A-43F88560C4C3}" type="presParOf" srcId="{B91ADA8D-1DA1-47C3-B096-7EEB9AD572D4}" destId="{5CA34EE3-94CA-4758-8845-C4946ABF0399}" srcOrd="1" destOrd="0" presId="urn:microsoft.com/office/officeart/2008/layout/PictureLineup"/>
    <dgm:cxn modelId="{FB59A4D9-6349-4C03-8F9D-3A0A5BBF948F}" type="presParOf" srcId="{B91ADA8D-1DA1-47C3-B096-7EEB9AD572D4}" destId="{2E9CA6AD-5FE2-4693-B1C5-13BE4544F60C}" srcOrd="2" destOrd="0" presId="urn:microsoft.com/office/officeart/2008/layout/PictureLineu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89D95-868E-4018-992F-4E80FB6A56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85ECEF-6334-4CC1-829D-EB530AF89035}">
      <dgm:prSet custT="1"/>
      <dgm:spPr/>
      <dgm:t>
        <a:bodyPr/>
        <a:lstStyle/>
        <a:p>
          <a:endParaRPr lang="en-US" sz="1200" dirty="0"/>
        </a:p>
      </dgm:t>
    </dgm:pt>
    <dgm:pt modelId="{70888D6F-8DD2-44EE-9C1F-6EFFDB8F1127}" type="parTrans" cxnId="{A26C4261-3A46-4AD9-85D1-86716DD71A05}">
      <dgm:prSet/>
      <dgm:spPr/>
      <dgm:t>
        <a:bodyPr/>
        <a:lstStyle/>
        <a:p>
          <a:endParaRPr lang="en-US" sz="1200"/>
        </a:p>
      </dgm:t>
    </dgm:pt>
    <dgm:pt modelId="{FF89855B-564A-4E22-AB06-2B87B876E8C7}" type="sibTrans" cxnId="{A26C4261-3A46-4AD9-85D1-86716DD71A05}">
      <dgm:prSet/>
      <dgm:spPr/>
      <dgm:t>
        <a:bodyPr/>
        <a:lstStyle/>
        <a:p>
          <a:endParaRPr lang="en-US" sz="1200"/>
        </a:p>
      </dgm:t>
    </dgm:pt>
    <dgm:pt modelId="{FD06BAAC-5235-4DB7-899D-C01B0885D9AA}">
      <dgm:prSet custT="1"/>
      <dgm:spPr/>
      <dgm:t>
        <a:bodyPr/>
        <a:lstStyle/>
        <a:p>
          <a:r>
            <a:rPr lang="en-US" sz="1200" dirty="0"/>
            <a:t>Regular payment of taxes etc. For more details on tax-related stimuli, please visit – www.ogunstaterevenue.com</a:t>
          </a:r>
        </a:p>
      </dgm:t>
    </dgm:pt>
    <dgm:pt modelId="{AE34E69C-852C-4FA2-BA83-BF86EAA6F32F}" type="parTrans" cxnId="{5726737C-3F9E-4A35-813C-F75950A8382A}">
      <dgm:prSet/>
      <dgm:spPr/>
      <dgm:t>
        <a:bodyPr/>
        <a:lstStyle/>
        <a:p>
          <a:endParaRPr lang="en-US" sz="1200"/>
        </a:p>
      </dgm:t>
    </dgm:pt>
    <dgm:pt modelId="{2D37706C-5702-41D2-96A1-353704234359}" type="sibTrans" cxnId="{5726737C-3F9E-4A35-813C-F75950A8382A}">
      <dgm:prSet/>
      <dgm:spPr/>
      <dgm:t>
        <a:bodyPr/>
        <a:lstStyle/>
        <a:p>
          <a:endParaRPr lang="en-US" sz="1200"/>
        </a:p>
      </dgm:t>
    </dgm:pt>
    <dgm:pt modelId="{ECF2C16B-AFED-4C59-889E-CBC9CA6C904E}">
      <dgm:prSet custT="1"/>
      <dgm:spPr/>
      <dgm:t>
        <a:bodyPr/>
        <a:lstStyle/>
        <a:p>
          <a:r>
            <a:rPr lang="en-US" sz="1200" dirty="0"/>
            <a:t>Timely provision of information to security agencies.</a:t>
          </a:r>
        </a:p>
      </dgm:t>
    </dgm:pt>
    <dgm:pt modelId="{C22647B3-AF04-49B8-9531-B233909C6156}" type="parTrans" cxnId="{57CF630D-4F2E-4D98-AAD5-58FD74D09EE2}">
      <dgm:prSet/>
      <dgm:spPr/>
      <dgm:t>
        <a:bodyPr/>
        <a:lstStyle/>
        <a:p>
          <a:endParaRPr lang="en-US" sz="1200"/>
        </a:p>
      </dgm:t>
    </dgm:pt>
    <dgm:pt modelId="{FF4FFB94-14B7-4D58-AACA-F3F421F3B107}" type="sibTrans" cxnId="{57CF630D-4F2E-4D98-AAD5-58FD74D09EE2}">
      <dgm:prSet/>
      <dgm:spPr/>
      <dgm:t>
        <a:bodyPr/>
        <a:lstStyle/>
        <a:p>
          <a:endParaRPr lang="en-US" sz="1200"/>
        </a:p>
      </dgm:t>
    </dgm:pt>
    <dgm:pt modelId="{EE97FFBA-A5F2-4219-BF55-BCA6C827E32C}">
      <dgm:prSet custT="1"/>
      <dgm:spPr/>
      <dgm:t>
        <a:bodyPr/>
        <a:lstStyle/>
        <a:p>
          <a:r>
            <a:rPr lang="en-US" sz="1200" dirty="0"/>
            <a:t>Monitoring of on-going Government projects and reporting observed lapses to appropriate Government Agencies.</a:t>
          </a:r>
        </a:p>
      </dgm:t>
    </dgm:pt>
    <dgm:pt modelId="{5908937C-DB15-4135-AFA7-4DF962858091}" type="parTrans" cxnId="{7997E58D-7603-42CB-80ED-81AC1344E908}">
      <dgm:prSet/>
      <dgm:spPr/>
      <dgm:t>
        <a:bodyPr/>
        <a:lstStyle/>
        <a:p>
          <a:endParaRPr lang="en-US" sz="1200"/>
        </a:p>
      </dgm:t>
    </dgm:pt>
    <dgm:pt modelId="{C9731CAF-0025-4B93-87EE-5BE55F33D6FB}" type="sibTrans" cxnId="{7997E58D-7603-42CB-80ED-81AC1344E908}">
      <dgm:prSet/>
      <dgm:spPr/>
      <dgm:t>
        <a:bodyPr/>
        <a:lstStyle/>
        <a:p>
          <a:endParaRPr lang="en-US" sz="1200"/>
        </a:p>
      </dgm:t>
    </dgm:pt>
    <dgm:pt modelId="{796549E2-D29B-47CF-A319-7FBC4B5F0A8C}">
      <dgm:prSet custT="1"/>
      <dgm:spPr/>
      <dgm:t>
        <a:bodyPr/>
        <a:lstStyle/>
        <a:p>
          <a:endParaRPr lang="en-US" sz="1200" dirty="0"/>
        </a:p>
        <a:p>
          <a:r>
            <a:rPr lang="en-US" sz="1200" dirty="0"/>
            <a:t>Patronage and protection of public facilities and infrastructure.</a:t>
          </a:r>
        </a:p>
      </dgm:t>
    </dgm:pt>
    <dgm:pt modelId="{C6B56D6D-DA2C-424A-87AB-B12297628721}" type="parTrans" cxnId="{85529BDC-BD98-4375-AEEE-6F391864E076}">
      <dgm:prSet/>
      <dgm:spPr/>
      <dgm:t>
        <a:bodyPr/>
        <a:lstStyle/>
        <a:p>
          <a:endParaRPr lang="en-US" sz="1200"/>
        </a:p>
      </dgm:t>
    </dgm:pt>
    <dgm:pt modelId="{D43DED63-7F52-4598-8C78-138D127C6A49}" type="sibTrans" cxnId="{85529BDC-BD98-4375-AEEE-6F391864E076}">
      <dgm:prSet/>
      <dgm:spPr/>
      <dgm:t>
        <a:bodyPr/>
        <a:lstStyle/>
        <a:p>
          <a:endParaRPr lang="en-US" sz="1200"/>
        </a:p>
      </dgm:t>
    </dgm:pt>
    <dgm:pt modelId="{2DBBE773-6F23-49E7-8713-64ECF07377E2}">
      <dgm:prSet custT="1"/>
      <dgm:spPr/>
      <dgm:t>
        <a:bodyPr/>
        <a:lstStyle/>
        <a:p>
          <a:r>
            <a:rPr lang="en-US" sz="1200" dirty="0"/>
            <a:t>                                                                        Keep themselves abreast of the State Budgetary information and provide feedback to the right channel through the State Official website.</a:t>
          </a:r>
        </a:p>
      </dgm:t>
    </dgm:pt>
    <dgm:pt modelId="{BC87C094-A0EA-4619-BBA0-17AF33AA0378}" type="parTrans" cxnId="{30030F0F-75AE-42E8-9E1E-BBA75F8B4BFA}">
      <dgm:prSet/>
      <dgm:spPr/>
      <dgm:t>
        <a:bodyPr/>
        <a:lstStyle/>
        <a:p>
          <a:endParaRPr lang="en-US" sz="1200"/>
        </a:p>
      </dgm:t>
    </dgm:pt>
    <dgm:pt modelId="{0B99DEC5-FF43-4D53-B3B5-DDFD5E4F058B}" type="sibTrans" cxnId="{30030F0F-75AE-42E8-9E1E-BBA75F8B4BFA}">
      <dgm:prSet/>
      <dgm:spPr/>
      <dgm:t>
        <a:bodyPr/>
        <a:lstStyle/>
        <a:p>
          <a:endParaRPr lang="en-US" sz="1200"/>
        </a:p>
      </dgm:t>
    </dgm:pt>
    <dgm:pt modelId="{4A422630-7186-4657-A89D-9782EAEA981B}" type="pres">
      <dgm:prSet presAssocID="{01189D95-868E-4018-992F-4E80FB6A56B3}" presName="vert0" presStyleCnt="0">
        <dgm:presLayoutVars>
          <dgm:dir/>
          <dgm:animOne val="branch"/>
          <dgm:animLvl val="lvl"/>
        </dgm:presLayoutVars>
      </dgm:prSet>
      <dgm:spPr/>
    </dgm:pt>
    <dgm:pt modelId="{55DE9A7F-9FED-4474-BACD-0E318B26B9B8}" type="pres">
      <dgm:prSet presAssocID="{2785ECEF-6334-4CC1-829D-EB530AF89035}" presName="thickLine" presStyleLbl="alignNode1" presStyleIdx="0" presStyleCnt="1"/>
      <dgm:spPr/>
    </dgm:pt>
    <dgm:pt modelId="{DD28DE3E-F8C9-4CEE-BFDD-17B21CA0B9B5}" type="pres">
      <dgm:prSet presAssocID="{2785ECEF-6334-4CC1-829D-EB530AF89035}" presName="horz1" presStyleCnt="0"/>
      <dgm:spPr/>
    </dgm:pt>
    <dgm:pt modelId="{2911C9C1-335E-4197-8C00-8B36F448065A}" type="pres">
      <dgm:prSet presAssocID="{2785ECEF-6334-4CC1-829D-EB530AF89035}" presName="tx1" presStyleLbl="revTx" presStyleIdx="0" presStyleCnt="6" custLinFactNeighborX="-59363" custLinFactNeighborY="4998"/>
      <dgm:spPr/>
    </dgm:pt>
    <dgm:pt modelId="{39E0D076-3420-488B-A35E-995E61B3073E}" type="pres">
      <dgm:prSet presAssocID="{2785ECEF-6334-4CC1-829D-EB530AF89035}" presName="vert1" presStyleCnt="0"/>
      <dgm:spPr/>
    </dgm:pt>
    <dgm:pt modelId="{59E6FBCF-F0A3-40D0-B3CC-FE5F8C9ED416}" type="pres">
      <dgm:prSet presAssocID="{FD06BAAC-5235-4DB7-899D-C01B0885D9AA}" presName="vertSpace2a" presStyleCnt="0"/>
      <dgm:spPr/>
    </dgm:pt>
    <dgm:pt modelId="{4DA979BE-2B84-4E6D-85AB-F5B5B6E41CCD}" type="pres">
      <dgm:prSet presAssocID="{FD06BAAC-5235-4DB7-899D-C01B0885D9AA}" presName="horz2" presStyleCnt="0"/>
      <dgm:spPr/>
    </dgm:pt>
    <dgm:pt modelId="{E1360290-7E5D-44A2-A32F-5C6A82A3BE0D}" type="pres">
      <dgm:prSet presAssocID="{FD06BAAC-5235-4DB7-899D-C01B0885D9AA}" presName="horzSpace2" presStyleCnt="0"/>
      <dgm:spPr/>
    </dgm:pt>
    <dgm:pt modelId="{CD0C7B6D-FFD6-4109-B70C-98B8D88A819B}" type="pres">
      <dgm:prSet presAssocID="{FD06BAAC-5235-4DB7-899D-C01B0885D9AA}" presName="tx2" presStyleLbl="revTx" presStyleIdx="1" presStyleCnt="6"/>
      <dgm:spPr/>
    </dgm:pt>
    <dgm:pt modelId="{BCA15213-11C5-40F7-91C8-C14C1403018E}" type="pres">
      <dgm:prSet presAssocID="{FD06BAAC-5235-4DB7-899D-C01B0885D9AA}" presName="vert2" presStyleCnt="0"/>
      <dgm:spPr/>
    </dgm:pt>
    <dgm:pt modelId="{88133BE9-FCE3-454A-83EF-00C807C4BA08}" type="pres">
      <dgm:prSet presAssocID="{FD06BAAC-5235-4DB7-899D-C01B0885D9AA}" presName="thinLine2b" presStyleLbl="callout" presStyleIdx="0" presStyleCnt="5"/>
      <dgm:spPr/>
    </dgm:pt>
    <dgm:pt modelId="{13FBCA06-F78A-4135-8866-3BE9D39935E0}" type="pres">
      <dgm:prSet presAssocID="{FD06BAAC-5235-4DB7-899D-C01B0885D9AA}" presName="vertSpace2b" presStyleCnt="0"/>
      <dgm:spPr/>
    </dgm:pt>
    <dgm:pt modelId="{8E9EFD60-091F-48ED-8F03-C4D7BB385CC0}" type="pres">
      <dgm:prSet presAssocID="{ECF2C16B-AFED-4C59-889E-CBC9CA6C904E}" presName="horz2" presStyleCnt="0"/>
      <dgm:spPr/>
    </dgm:pt>
    <dgm:pt modelId="{164986D6-824F-45D8-8ADA-49704874EAD3}" type="pres">
      <dgm:prSet presAssocID="{ECF2C16B-AFED-4C59-889E-CBC9CA6C904E}" presName="horzSpace2" presStyleCnt="0"/>
      <dgm:spPr/>
    </dgm:pt>
    <dgm:pt modelId="{A4F05261-4390-4D76-A777-03D32098B0C5}" type="pres">
      <dgm:prSet presAssocID="{ECF2C16B-AFED-4C59-889E-CBC9CA6C904E}" presName="tx2" presStyleLbl="revTx" presStyleIdx="2" presStyleCnt="6"/>
      <dgm:spPr/>
    </dgm:pt>
    <dgm:pt modelId="{DB022109-9A07-4414-902C-73397A4F483E}" type="pres">
      <dgm:prSet presAssocID="{ECF2C16B-AFED-4C59-889E-CBC9CA6C904E}" presName="vert2" presStyleCnt="0"/>
      <dgm:spPr/>
    </dgm:pt>
    <dgm:pt modelId="{DF2D8DD7-C86F-4951-BA26-9BE590A916DC}" type="pres">
      <dgm:prSet presAssocID="{ECF2C16B-AFED-4C59-889E-CBC9CA6C904E}" presName="thinLine2b" presStyleLbl="callout" presStyleIdx="1" presStyleCnt="5"/>
      <dgm:spPr/>
    </dgm:pt>
    <dgm:pt modelId="{B4A833B9-73E7-4F9A-9287-57CFEAD8794B}" type="pres">
      <dgm:prSet presAssocID="{ECF2C16B-AFED-4C59-889E-CBC9CA6C904E}" presName="vertSpace2b" presStyleCnt="0"/>
      <dgm:spPr/>
    </dgm:pt>
    <dgm:pt modelId="{F1460171-10BE-4778-B99E-C737C6D01A82}" type="pres">
      <dgm:prSet presAssocID="{EE97FFBA-A5F2-4219-BF55-BCA6C827E32C}" presName="horz2" presStyleCnt="0"/>
      <dgm:spPr/>
    </dgm:pt>
    <dgm:pt modelId="{61124F4C-99BC-44A5-9356-A67D849F47C1}" type="pres">
      <dgm:prSet presAssocID="{EE97FFBA-A5F2-4219-BF55-BCA6C827E32C}" presName="horzSpace2" presStyleCnt="0"/>
      <dgm:spPr/>
    </dgm:pt>
    <dgm:pt modelId="{AAF35A21-2423-46EB-9B45-B7F5EE9D06B0}" type="pres">
      <dgm:prSet presAssocID="{EE97FFBA-A5F2-4219-BF55-BCA6C827E32C}" presName="tx2" presStyleLbl="revTx" presStyleIdx="3" presStyleCnt="6"/>
      <dgm:spPr/>
    </dgm:pt>
    <dgm:pt modelId="{354CE4C6-74BE-4CFA-A8E2-AA117D4F1FF9}" type="pres">
      <dgm:prSet presAssocID="{EE97FFBA-A5F2-4219-BF55-BCA6C827E32C}" presName="vert2" presStyleCnt="0"/>
      <dgm:spPr/>
    </dgm:pt>
    <dgm:pt modelId="{72DAB341-074B-44C5-8E7F-E648832DCBDD}" type="pres">
      <dgm:prSet presAssocID="{EE97FFBA-A5F2-4219-BF55-BCA6C827E32C}" presName="thinLine2b" presStyleLbl="callout" presStyleIdx="2" presStyleCnt="5"/>
      <dgm:spPr/>
    </dgm:pt>
    <dgm:pt modelId="{0D10F5BB-FA07-411C-9F7D-B7E9D01A81B5}" type="pres">
      <dgm:prSet presAssocID="{EE97FFBA-A5F2-4219-BF55-BCA6C827E32C}" presName="vertSpace2b" presStyleCnt="0"/>
      <dgm:spPr/>
    </dgm:pt>
    <dgm:pt modelId="{298B8796-5F6D-40BE-907E-822A34995373}" type="pres">
      <dgm:prSet presAssocID="{796549E2-D29B-47CF-A319-7FBC4B5F0A8C}" presName="horz2" presStyleCnt="0"/>
      <dgm:spPr/>
    </dgm:pt>
    <dgm:pt modelId="{ADDEF037-A9DB-4B5B-B5A7-F2932E5328A0}" type="pres">
      <dgm:prSet presAssocID="{796549E2-D29B-47CF-A319-7FBC4B5F0A8C}" presName="horzSpace2" presStyleCnt="0"/>
      <dgm:spPr/>
    </dgm:pt>
    <dgm:pt modelId="{479EA7A6-DEFF-4311-9710-A1EFEA65FBA0}" type="pres">
      <dgm:prSet presAssocID="{796549E2-D29B-47CF-A319-7FBC4B5F0A8C}" presName="tx2" presStyleLbl="revTx" presStyleIdx="4" presStyleCnt="6" custLinFactNeighborY="-13744"/>
      <dgm:spPr/>
    </dgm:pt>
    <dgm:pt modelId="{7897DB56-0F97-4980-9C27-AB605DE45724}" type="pres">
      <dgm:prSet presAssocID="{796549E2-D29B-47CF-A319-7FBC4B5F0A8C}" presName="vert2" presStyleCnt="0"/>
      <dgm:spPr/>
    </dgm:pt>
    <dgm:pt modelId="{DBA7D6D6-8044-40C3-A99A-01E99BEBA32B}" type="pres">
      <dgm:prSet presAssocID="{796549E2-D29B-47CF-A319-7FBC4B5F0A8C}" presName="thinLine2b" presStyleLbl="callout" presStyleIdx="3" presStyleCnt="5"/>
      <dgm:spPr/>
    </dgm:pt>
    <dgm:pt modelId="{CE0621B0-CDFA-47CC-92B8-721C8B6ED48E}" type="pres">
      <dgm:prSet presAssocID="{796549E2-D29B-47CF-A319-7FBC4B5F0A8C}" presName="vertSpace2b" presStyleCnt="0"/>
      <dgm:spPr/>
    </dgm:pt>
    <dgm:pt modelId="{18A3D5DB-8B99-47EE-ABBE-4E43EDCEE534}" type="pres">
      <dgm:prSet presAssocID="{2DBBE773-6F23-49E7-8713-64ECF07377E2}" presName="horz2" presStyleCnt="0"/>
      <dgm:spPr/>
    </dgm:pt>
    <dgm:pt modelId="{302D8DDF-B76D-4DE2-B33D-A7B50C28C5BE}" type="pres">
      <dgm:prSet presAssocID="{2DBBE773-6F23-49E7-8713-64ECF07377E2}" presName="horzSpace2" presStyleCnt="0"/>
      <dgm:spPr/>
    </dgm:pt>
    <dgm:pt modelId="{DCD32229-87B3-4D9D-910F-53955A7C329A}" type="pres">
      <dgm:prSet presAssocID="{2DBBE773-6F23-49E7-8713-64ECF07377E2}" presName="tx2" presStyleLbl="revTx" presStyleIdx="5" presStyleCnt="6" custScaleY="154029" custLinFactNeighborX="931" custLinFactNeighborY="-21185"/>
      <dgm:spPr/>
    </dgm:pt>
    <dgm:pt modelId="{5711AAA0-6D9F-4FE2-A416-E6B78F5336A4}" type="pres">
      <dgm:prSet presAssocID="{2DBBE773-6F23-49E7-8713-64ECF07377E2}" presName="vert2" presStyleCnt="0"/>
      <dgm:spPr/>
    </dgm:pt>
    <dgm:pt modelId="{D9C7653B-C236-4E07-B34F-38A28C0E01B9}" type="pres">
      <dgm:prSet presAssocID="{2DBBE773-6F23-49E7-8713-64ECF07377E2}" presName="thinLine2b" presStyleLbl="callout" presStyleIdx="4" presStyleCnt="5"/>
      <dgm:spPr/>
    </dgm:pt>
    <dgm:pt modelId="{13B1B230-B40A-4C05-A8BF-22EF92EF543B}" type="pres">
      <dgm:prSet presAssocID="{2DBBE773-6F23-49E7-8713-64ECF07377E2}" presName="vertSpace2b" presStyleCnt="0"/>
      <dgm:spPr/>
    </dgm:pt>
  </dgm:ptLst>
  <dgm:cxnLst>
    <dgm:cxn modelId="{57CF630D-4F2E-4D98-AAD5-58FD74D09EE2}" srcId="{2785ECEF-6334-4CC1-829D-EB530AF89035}" destId="{ECF2C16B-AFED-4C59-889E-CBC9CA6C904E}" srcOrd="1" destOrd="0" parTransId="{C22647B3-AF04-49B8-9531-B233909C6156}" sibTransId="{FF4FFB94-14B7-4D58-AACA-F3F421F3B107}"/>
    <dgm:cxn modelId="{30030F0F-75AE-42E8-9E1E-BBA75F8B4BFA}" srcId="{2785ECEF-6334-4CC1-829D-EB530AF89035}" destId="{2DBBE773-6F23-49E7-8713-64ECF07377E2}" srcOrd="4" destOrd="0" parTransId="{BC87C094-A0EA-4619-BBA0-17AF33AA0378}" sibTransId="{0B99DEC5-FF43-4D53-B3B5-DDFD5E4F058B}"/>
    <dgm:cxn modelId="{BE33AE1C-1195-46C4-97E2-415671D4BA34}" type="presOf" srcId="{01189D95-868E-4018-992F-4E80FB6A56B3}" destId="{4A422630-7186-4657-A89D-9782EAEA981B}" srcOrd="0" destOrd="0" presId="urn:microsoft.com/office/officeart/2008/layout/LinedList"/>
    <dgm:cxn modelId="{2312F52C-99FF-4B76-B40D-CB0AEE6D27B5}" type="presOf" srcId="{796549E2-D29B-47CF-A319-7FBC4B5F0A8C}" destId="{479EA7A6-DEFF-4311-9710-A1EFEA65FBA0}" srcOrd="0" destOrd="0" presId="urn:microsoft.com/office/officeart/2008/layout/LinedList"/>
    <dgm:cxn modelId="{A26C4261-3A46-4AD9-85D1-86716DD71A05}" srcId="{01189D95-868E-4018-992F-4E80FB6A56B3}" destId="{2785ECEF-6334-4CC1-829D-EB530AF89035}" srcOrd="0" destOrd="0" parTransId="{70888D6F-8DD2-44EE-9C1F-6EFFDB8F1127}" sibTransId="{FF89855B-564A-4E22-AB06-2B87B876E8C7}"/>
    <dgm:cxn modelId="{876BDE41-CDC3-46B5-9B0B-37C57FD20805}" type="presOf" srcId="{2DBBE773-6F23-49E7-8713-64ECF07377E2}" destId="{DCD32229-87B3-4D9D-910F-53955A7C329A}" srcOrd="0" destOrd="0" presId="urn:microsoft.com/office/officeart/2008/layout/LinedList"/>
    <dgm:cxn modelId="{5726737C-3F9E-4A35-813C-F75950A8382A}" srcId="{2785ECEF-6334-4CC1-829D-EB530AF89035}" destId="{FD06BAAC-5235-4DB7-899D-C01B0885D9AA}" srcOrd="0" destOrd="0" parTransId="{AE34E69C-852C-4FA2-BA83-BF86EAA6F32F}" sibTransId="{2D37706C-5702-41D2-96A1-353704234359}"/>
    <dgm:cxn modelId="{8499537D-6A02-486D-931D-89C991F0B9EE}" type="presOf" srcId="{ECF2C16B-AFED-4C59-889E-CBC9CA6C904E}" destId="{A4F05261-4390-4D76-A777-03D32098B0C5}" srcOrd="0" destOrd="0" presId="urn:microsoft.com/office/officeart/2008/layout/LinedList"/>
    <dgm:cxn modelId="{7997E58D-7603-42CB-80ED-81AC1344E908}" srcId="{2785ECEF-6334-4CC1-829D-EB530AF89035}" destId="{EE97FFBA-A5F2-4219-BF55-BCA6C827E32C}" srcOrd="2" destOrd="0" parTransId="{5908937C-DB15-4135-AFA7-4DF962858091}" sibTransId="{C9731CAF-0025-4B93-87EE-5BE55F33D6FB}"/>
    <dgm:cxn modelId="{4087DBAC-2D24-49BB-93BD-071D5503B24A}" type="presOf" srcId="{EE97FFBA-A5F2-4219-BF55-BCA6C827E32C}" destId="{AAF35A21-2423-46EB-9B45-B7F5EE9D06B0}" srcOrd="0" destOrd="0" presId="urn:microsoft.com/office/officeart/2008/layout/LinedList"/>
    <dgm:cxn modelId="{3CB833B1-D6AC-40E2-8231-8C287EE8E0AC}" type="presOf" srcId="{2785ECEF-6334-4CC1-829D-EB530AF89035}" destId="{2911C9C1-335E-4197-8C00-8B36F448065A}" srcOrd="0" destOrd="0" presId="urn:microsoft.com/office/officeart/2008/layout/LinedList"/>
    <dgm:cxn modelId="{38D470DB-2A91-4099-8511-952C8D51D9F7}" type="presOf" srcId="{FD06BAAC-5235-4DB7-899D-C01B0885D9AA}" destId="{CD0C7B6D-FFD6-4109-B70C-98B8D88A819B}" srcOrd="0" destOrd="0" presId="urn:microsoft.com/office/officeart/2008/layout/LinedList"/>
    <dgm:cxn modelId="{85529BDC-BD98-4375-AEEE-6F391864E076}" srcId="{2785ECEF-6334-4CC1-829D-EB530AF89035}" destId="{796549E2-D29B-47CF-A319-7FBC4B5F0A8C}" srcOrd="3" destOrd="0" parTransId="{C6B56D6D-DA2C-424A-87AB-B12297628721}" sibTransId="{D43DED63-7F52-4598-8C78-138D127C6A49}"/>
    <dgm:cxn modelId="{4CB84C4F-0FBF-4154-822A-AA1C724DC8EA}" type="presParOf" srcId="{4A422630-7186-4657-A89D-9782EAEA981B}" destId="{55DE9A7F-9FED-4474-BACD-0E318B26B9B8}" srcOrd="0" destOrd="0" presId="urn:microsoft.com/office/officeart/2008/layout/LinedList"/>
    <dgm:cxn modelId="{E12BC848-1075-462C-B525-7C8D1533F4A3}" type="presParOf" srcId="{4A422630-7186-4657-A89D-9782EAEA981B}" destId="{DD28DE3E-F8C9-4CEE-BFDD-17B21CA0B9B5}" srcOrd="1" destOrd="0" presId="urn:microsoft.com/office/officeart/2008/layout/LinedList"/>
    <dgm:cxn modelId="{B1A236DA-793E-46A8-B032-2E22A1A525FE}" type="presParOf" srcId="{DD28DE3E-F8C9-4CEE-BFDD-17B21CA0B9B5}" destId="{2911C9C1-335E-4197-8C00-8B36F448065A}" srcOrd="0" destOrd="0" presId="urn:microsoft.com/office/officeart/2008/layout/LinedList"/>
    <dgm:cxn modelId="{B307FE9A-EFA7-42D4-B27C-B591743EF139}" type="presParOf" srcId="{DD28DE3E-F8C9-4CEE-BFDD-17B21CA0B9B5}" destId="{39E0D076-3420-488B-A35E-995E61B3073E}" srcOrd="1" destOrd="0" presId="urn:microsoft.com/office/officeart/2008/layout/LinedList"/>
    <dgm:cxn modelId="{04CB05B7-9711-45D8-9ADD-78BB0782E2D2}" type="presParOf" srcId="{39E0D076-3420-488B-A35E-995E61B3073E}" destId="{59E6FBCF-F0A3-40D0-B3CC-FE5F8C9ED416}" srcOrd="0" destOrd="0" presId="urn:microsoft.com/office/officeart/2008/layout/LinedList"/>
    <dgm:cxn modelId="{540DBDAC-698B-4F77-9F3A-CC58D9EF1E81}" type="presParOf" srcId="{39E0D076-3420-488B-A35E-995E61B3073E}" destId="{4DA979BE-2B84-4E6D-85AB-F5B5B6E41CCD}" srcOrd="1" destOrd="0" presId="urn:microsoft.com/office/officeart/2008/layout/LinedList"/>
    <dgm:cxn modelId="{B0092B95-0B44-4BDF-8CAA-596E50EBB94D}" type="presParOf" srcId="{4DA979BE-2B84-4E6D-85AB-F5B5B6E41CCD}" destId="{E1360290-7E5D-44A2-A32F-5C6A82A3BE0D}" srcOrd="0" destOrd="0" presId="urn:microsoft.com/office/officeart/2008/layout/LinedList"/>
    <dgm:cxn modelId="{0EC20D8D-AF4B-4317-9DD3-71C1AC1BB5DD}" type="presParOf" srcId="{4DA979BE-2B84-4E6D-85AB-F5B5B6E41CCD}" destId="{CD0C7B6D-FFD6-4109-B70C-98B8D88A819B}" srcOrd="1" destOrd="0" presId="urn:microsoft.com/office/officeart/2008/layout/LinedList"/>
    <dgm:cxn modelId="{AC23A758-0A87-42D2-B9C9-4438C16197E0}" type="presParOf" srcId="{4DA979BE-2B84-4E6D-85AB-F5B5B6E41CCD}" destId="{BCA15213-11C5-40F7-91C8-C14C1403018E}" srcOrd="2" destOrd="0" presId="urn:microsoft.com/office/officeart/2008/layout/LinedList"/>
    <dgm:cxn modelId="{48F6482A-762F-445E-9DE7-C82252588DEC}" type="presParOf" srcId="{39E0D076-3420-488B-A35E-995E61B3073E}" destId="{88133BE9-FCE3-454A-83EF-00C807C4BA08}" srcOrd="2" destOrd="0" presId="urn:microsoft.com/office/officeart/2008/layout/LinedList"/>
    <dgm:cxn modelId="{2737599E-7AF7-4515-8C48-536894D18D9D}" type="presParOf" srcId="{39E0D076-3420-488B-A35E-995E61B3073E}" destId="{13FBCA06-F78A-4135-8866-3BE9D39935E0}" srcOrd="3" destOrd="0" presId="urn:microsoft.com/office/officeart/2008/layout/LinedList"/>
    <dgm:cxn modelId="{498DC607-1E9E-4331-87E2-4F856F69DB3A}" type="presParOf" srcId="{39E0D076-3420-488B-A35E-995E61B3073E}" destId="{8E9EFD60-091F-48ED-8F03-C4D7BB385CC0}" srcOrd="4" destOrd="0" presId="urn:microsoft.com/office/officeart/2008/layout/LinedList"/>
    <dgm:cxn modelId="{FCAA79E3-4FCC-4D65-ADE5-F5F864D072C7}" type="presParOf" srcId="{8E9EFD60-091F-48ED-8F03-C4D7BB385CC0}" destId="{164986D6-824F-45D8-8ADA-49704874EAD3}" srcOrd="0" destOrd="0" presId="urn:microsoft.com/office/officeart/2008/layout/LinedList"/>
    <dgm:cxn modelId="{44E1DE39-8900-43E1-BBEA-D1CEBCBFE5CB}" type="presParOf" srcId="{8E9EFD60-091F-48ED-8F03-C4D7BB385CC0}" destId="{A4F05261-4390-4D76-A777-03D32098B0C5}" srcOrd="1" destOrd="0" presId="urn:microsoft.com/office/officeart/2008/layout/LinedList"/>
    <dgm:cxn modelId="{2A3877A1-2A24-4B8E-9E6C-2234E255F33F}" type="presParOf" srcId="{8E9EFD60-091F-48ED-8F03-C4D7BB385CC0}" destId="{DB022109-9A07-4414-902C-73397A4F483E}" srcOrd="2" destOrd="0" presId="urn:microsoft.com/office/officeart/2008/layout/LinedList"/>
    <dgm:cxn modelId="{63F51E00-711D-4272-BE4B-BF1E8D3BC19B}" type="presParOf" srcId="{39E0D076-3420-488B-A35E-995E61B3073E}" destId="{DF2D8DD7-C86F-4951-BA26-9BE590A916DC}" srcOrd="5" destOrd="0" presId="urn:microsoft.com/office/officeart/2008/layout/LinedList"/>
    <dgm:cxn modelId="{17BECB2A-CE15-488C-8021-E2077D2A6154}" type="presParOf" srcId="{39E0D076-3420-488B-A35E-995E61B3073E}" destId="{B4A833B9-73E7-4F9A-9287-57CFEAD8794B}" srcOrd="6" destOrd="0" presId="urn:microsoft.com/office/officeart/2008/layout/LinedList"/>
    <dgm:cxn modelId="{40497E02-3E3B-46E4-8E8F-94755565F9E3}" type="presParOf" srcId="{39E0D076-3420-488B-A35E-995E61B3073E}" destId="{F1460171-10BE-4778-B99E-C737C6D01A82}" srcOrd="7" destOrd="0" presId="urn:microsoft.com/office/officeart/2008/layout/LinedList"/>
    <dgm:cxn modelId="{88C11578-EA40-46D2-9CCF-E3072352037F}" type="presParOf" srcId="{F1460171-10BE-4778-B99E-C737C6D01A82}" destId="{61124F4C-99BC-44A5-9356-A67D849F47C1}" srcOrd="0" destOrd="0" presId="urn:microsoft.com/office/officeart/2008/layout/LinedList"/>
    <dgm:cxn modelId="{57578962-0385-42DD-950F-7008738F7D8F}" type="presParOf" srcId="{F1460171-10BE-4778-B99E-C737C6D01A82}" destId="{AAF35A21-2423-46EB-9B45-B7F5EE9D06B0}" srcOrd="1" destOrd="0" presId="urn:microsoft.com/office/officeart/2008/layout/LinedList"/>
    <dgm:cxn modelId="{6ABD0F90-78AE-46E9-BAA3-9FAA8D762978}" type="presParOf" srcId="{F1460171-10BE-4778-B99E-C737C6D01A82}" destId="{354CE4C6-74BE-4CFA-A8E2-AA117D4F1FF9}" srcOrd="2" destOrd="0" presId="urn:microsoft.com/office/officeart/2008/layout/LinedList"/>
    <dgm:cxn modelId="{38436FD1-152F-4B08-93A4-06029B7AD12B}" type="presParOf" srcId="{39E0D076-3420-488B-A35E-995E61B3073E}" destId="{72DAB341-074B-44C5-8E7F-E648832DCBDD}" srcOrd="8" destOrd="0" presId="urn:microsoft.com/office/officeart/2008/layout/LinedList"/>
    <dgm:cxn modelId="{9BC7B7D8-5FB5-4618-B387-09EADFAFB71C}" type="presParOf" srcId="{39E0D076-3420-488B-A35E-995E61B3073E}" destId="{0D10F5BB-FA07-411C-9F7D-B7E9D01A81B5}" srcOrd="9" destOrd="0" presId="urn:microsoft.com/office/officeart/2008/layout/LinedList"/>
    <dgm:cxn modelId="{AF4E81F1-BB34-4022-81F2-D53639F552F9}" type="presParOf" srcId="{39E0D076-3420-488B-A35E-995E61B3073E}" destId="{298B8796-5F6D-40BE-907E-822A34995373}" srcOrd="10" destOrd="0" presId="urn:microsoft.com/office/officeart/2008/layout/LinedList"/>
    <dgm:cxn modelId="{C46C8BB2-6802-4955-8AA7-3E5127D660D8}" type="presParOf" srcId="{298B8796-5F6D-40BE-907E-822A34995373}" destId="{ADDEF037-A9DB-4B5B-B5A7-F2932E5328A0}" srcOrd="0" destOrd="0" presId="urn:microsoft.com/office/officeart/2008/layout/LinedList"/>
    <dgm:cxn modelId="{6819EA6B-42A5-414A-ABC4-AA303B70CF4D}" type="presParOf" srcId="{298B8796-5F6D-40BE-907E-822A34995373}" destId="{479EA7A6-DEFF-4311-9710-A1EFEA65FBA0}" srcOrd="1" destOrd="0" presId="urn:microsoft.com/office/officeart/2008/layout/LinedList"/>
    <dgm:cxn modelId="{BE57931C-92A1-4F6D-A73E-D5A7E15FE44D}" type="presParOf" srcId="{298B8796-5F6D-40BE-907E-822A34995373}" destId="{7897DB56-0F97-4980-9C27-AB605DE45724}" srcOrd="2" destOrd="0" presId="urn:microsoft.com/office/officeart/2008/layout/LinedList"/>
    <dgm:cxn modelId="{A12AB72F-905F-47B1-B229-35520B5A5EED}" type="presParOf" srcId="{39E0D076-3420-488B-A35E-995E61B3073E}" destId="{DBA7D6D6-8044-40C3-A99A-01E99BEBA32B}" srcOrd="11" destOrd="0" presId="urn:microsoft.com/office/officeart/2008/layout/LinedList"/>
    <dgm:cxn modelId="{7E934BC3-735E-4DAF-B9EB-0D2EA6164994}" type="presParOf" srcId="{39E0D076-3420-488B-A35E-995E61B3073E}" destId="{CE0621B0-CDFA-47CC-92B8-721C8B6ED48E}" srcOrd="12" destOrd="0" presId="urn:microsoft.com/office/officeart/2008/layout/LinedList"/>
    <dgm:cxn modelId="{1534D017-854F-4D48-9F79-6CD71EB76484}" type="presParOf" srcId="{39E0D076-3420-488B-A35E-995E61B3073E}" destId="{18A3D5DB-8B99-47EE-ABBE-4E43EDCEE534}" srcOrd="13" destOrd="0" presId="urn:microsoft.com/office/officeart/2008/layout/LinedList"/>
    <dgm:cxn modelId="{3BAB0B78-D138-43DD-B6E5-91ACBC5C6F31}" type="presParOf" srcId="{18A3D5DB-8B99-47EE-ABBE-4E43EDCEE534}" destId="{302D8DDF-B76D-4DE2-B33D-A7B50C28C5BE}" srcOrd="0" destOrd="0" presId="urn:microsoft.com/office/officeart/2008/layout/LinedList"/>
    <dgm:cxn modelId="{D64A2DE6-060A-4FA2-9D60-AA35C9D714F6}" type="presParOf" srcId="{18A3D5DB-8B99-47EE-ABBE-4E43EDCEE534}" destId="{DCD32229-87B3-4D9D-910F-53955A7C329A}" srcOrd="1" destOrd="0" presId="urn:microsoft.com/office/officeart/2008/layout/LinedList"/>
    <dgm:cxn modelId="{C4DF4B11-B8D4-455E-9C33-B5764A2CD6FB}" type="presParOf" srcId="{18A3D5DB-8B99-47EE-ABBE-4E43EDCEE534}" destId="{5711AAA0-6D9F-4FE2-A416-E6B78F5336A4}" srcOrd="2" destOrd="0" presId="urn:microsoft.com/office/officeart/2008/layout/LinedList"/>
    <dgm:cxn modelId="{E098F5FC-E316-453C-A234-6F062F2E85D6}" type="presParOf" srcId="{39E0D076-3420-488B-A35E-995E61B3073E}" destId="{D9C7653B-C236-4E07-B34F-38A28C0E01B9}" srcOrd="14" destOrd="0" presId="urn:microsoft.com/office/officeart/2008/layout/LinedList"/>
    <dgm:cxn modelId="{00AF7469-F05F-42A3-AABC-2B02C6C4C978}" type="presParOf" srcId="{39E0D076-3420-488B-A35E-995E61B3073E}" destId="{13B1B230-B40A-4C05-A8BF-22EF92EF543B}"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568E5-4472-4626-AA37-1A1E239A5DC2}">
      <dsp:nvSpPr>
        <dsp:cNvPr id="0" name=""/>
        <dsp:cNvSpPr/>
      </dsp:nvSpPr>
      <dsp:spPr>
        <a:xfrm>
          <a:off x="2633591" y="337652"/>
          <a:ext cx="2564971" cy="2564971"/>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The Budget Planning/ Preparation Stage</a:t>
          </a:r>
          <a:r>
            <a:rPr lang="en-US" sz="1600" b="1" kern="1200" dirty="0">
              <a:solidFill>
                <a:schemeClr val="tx1"/>
              </a:solidFill>
            </a:rPr>
            <a:t> </a:t>
          </a:r>
        </a:p>
      </dsp:txBody>
      <dsp:txXfrm>
        <a:off x="3384854" y="1088915"/>
        <a:ext cx="1813708" cy="1813708"/>
      </dsp:txXfrm>
    </dsp:sp>
    <dsp:sp modelId="{3CA8B1CE-6C03-4B83-AC22-521DEA8A5782}">
      <dsp:nvSpPr>
        <dsp:cNvPr id="0" name=""/>
        <dsp:cNvSpPr/>
      </dsp:nvSpPr>
      <dsp:spPr>
        <a:xfrm rot="5400000">
          <a:off x="5317037" y="337652"/>
          <a:ext cx="2564971" cy="2564971"/>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0" lang="en-GB" sz="1600" b="1" i="0" u="none" strike="noStrike" kern="1200" cap="none" spc="0" normalizeH="0" baseline="0" noProof="0" dirty="0">
              <a:ln/>
              <a:solidFill>
                <a:schemeClr val="tx1"/>
              </a:solidFill>
              <a:effectLst/>
              <a:uLnTx/>
              <a:uFillTx/>
              <a:latin typeface="+mn-lt"/>
              <a:ea typeface="+mn-ea"/>
              <a:cs typeface="+mn-cs"/>
            </a:rPr>
            <a:t>The Budget Approval Stage</a:t>
          </a:r>
          <a:endParaRPr lang="en-US" sz="1600" b="1" kern="1200" dirty="0">
            <a:solidFill>
              <a:schemeClr val="tx1"/>
            </a:solidFill>
          </a:endParaRPr>
        </a:p>
      </dsp:txBody>
      <dsp:txXfrm rot="-5400000">
        <a:off x="5317037" y="1088915"/>
        <a:ext cx="1813708" cy="1813708"/>
      </dsp:txXfrm>
    </dsp:sp>
    <dsp:sp modelId="{226E7E75-2929-44D6-99C7-F27A710A5175}">
      <dsp:nvSpPr>
        <dsp:cNvPr id="0" name=""/>
        <dsp:cNvSpPr/>
      </dsp:nvSpPr>
      <dsp:spPr>
        <a:xfrm rot="10800000">
          <a:off x="5317037" y="3021097"/>
          <a:ext cx="2564971" cy="2564971"/>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0" lang="en-GB" sz="1600" b="1" i="0" u="none" strike="noStrike" kern="1200" cap="none" spc="0" normalizeH="0" baseline="0" noProof="0" dirty="0">
              <a:ln/>
              <a:solidFill>
                <a:schemeClr val="tx1"/>
              </a:solidFill>
              <a:effectLst/>
              <a:uLnTx/>
              <a:uFillTx/>
              <a:latin typeface="+mn-lt"/>
              <a:ea typeface="+mn-ea"/>
              <a:cs typeface="+mn-cs"/>
            </a:rPr>
            <a:t>The Budget Implementation Stage</a:t>
          </a:r>
          <a:endParaRPr lang="en-US" sz="1600" b="1" kern="1200" dirty="0">
            <a:solidFill>
              <a:schemeClr val="tx1"/>
            </a:solidFill>
          </a:endParaRPr>
        </a:p>
      </dsp:txBody>
      <dsp:txXfrm rot="10800000">
        <a:off x="5317037" y="3021097"/>
        <a:ext cx="1813708" cy="1813708"/>
      </dsp:txXfrm>
    </dsp:sp>
    <dsp:sp modelId="{48BE4267-EC4E-4A61-BFAE-AD1140648EB5}">
      <dsp:nvSpPr>
        <dsp:cNvPr id="0" name=""/>
        <dsp:cNvSpPr/>
      </dsp:nvSpPr>
      <dsp:spPr>
        <a:xfrm rot="16200000">
          <a:off x="2633591" y="3021097"/>
          <a:ext cx="2564971" cy="2564971"/>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0" lang="en-GB" sz="1600" b="1" i="0" u="none" strike="noStrike" kern="1200" cap="none" spc="0" normalizeH="0" baseline="0" noProof="0" dirty="0">
              <a:ln/>
              <a:solidFill>
                <a:schemeClr val="tx1"/>
              </a:solidFill>
              <a:effectLst/>
              <a:uLnTx/>
              <a:uFillTx/>
              <a:latin typeface="+mn-lt"/>
              <a:ea typeface="+mn-ea"/>
              <a:cs typeface="+mn-cs"/>
            </a:rPr>
            <a:t>The Budget Oversight/ Audit Stage</a:t>
          </a:r>
          <a:endParaRPr lang="en-GB" sz="1600" b="1" kern="1200" dirty="0">
            <a:solidFill>
              <a:schemeClr val="tx1"/>
            </a:solidFill>
          </a:endParaRPr>
        </a:p>
      </dsp:txBody>
      <dsp:txXfrm rot="5400000">
        <a:off x="3384854" y="3021097"/>
        <a:ext cx="1813708" cy="1813708"/>
      </dsp:txXfrm>
    </dsp:sp>
    <dsp:sp modelId="{E674BDB5-92CA-4B5B-9D09-F2CA23784E75}">
      <dsp:nvSpPr>
        <dsp:cNvPr id="0" name=""/>
        <dsp:cNvSpPr/>
      </dsp:nvSpPr>
      <dsp:spPr>
        <a:xfrm>
          <a:off x="4815001" y="2428725"/>
          <a:ext cx="885596" cy="770083"/>
        </a:xfrm>
        <a:prstGeom prst="circular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94D72847-B028-4ACD-A33E-487E7314BAFA}">
      <dsp:nvSpPr>
        <dsp:cNvPr id="0" name=""/>
        <dsp:cNvSpPr/>
      </dsp:nvSpPr>
      <dsp:spPr>
        <a:xfrm rot="10800000">
          <a:off x="4815001" y="2724911"/>
          <a:ext cx="885596" cy="770083"/>
        </a:xfrm>
        <a:prstGeom prst="circular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816C-4227-476F-B58F-43377A1F15B8}">
      <dsp:nvSpPr>
        <dsp:cNvPr id="0" name=""/>
        <dsp:cNvSpPr/>
      </dsp:nvSpPr>
      <dsp:spPr>
        <a:xfrm>
          <a:off x="1297675" y="1368111"/>
          <a:ext cx="3197604" cy="3197604"/>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t>TOTAL EXPENDITURE</a:t>
          </a:r>
        </a:p>
        <a:p>
          <a:pPr marL="0" lvl="0" indent="0" algn="ctr" defTabSz="1289050">
            <a:lnSpc>
              <a:spcPct val="90000"/>
            </a:lnSpc>
            <a:spcBef>
              <a:spcPct val="0"/>
            </a:spcBef>
            <a:spcAft>
              <a:spcPct val="35000"/>
            </a:spcAft>
            <a:buNone/>
          </a:pPr>
          <a:r>
            <a:rPr lang="en-US" sz="2900" b="1" strike="sngStrike" kern="1200" dirty="0"/>
            <a:t>N</a:t>
          </a:r>
          <a:r>
            <a:rPr lang="en-US" sz="2900" b="1" kern="1200" dirty="0"/>
            <a:t>350.73B</a:t>
          </a:r>
        </a:p>
      </dsp:txBody>
      <dsp:txXfrm>
        <a:off x="1765953" y="1836389"/>
        <a:ext cx="2261048" cy="2261048"/>
      </dsp:txXfrm>
    </dsp:sp>
    <dsp:sp modelId="{3002622F-5AB9-45BC-9C1F-E9612F868558}">
      <dsp:nvSpPr>
        <dsp:cNvPr id="0" name=""/>
        <dsp:cNvSpPr/>
      </dsp:nvSpPr>
      <dsp:spPr>
        <a:xfrm>
          <a:off x="2097076" y="85136"/>
          <a:ext cx="1598802" cy="1598802"/>
        </a:xfrm>
        <a:prstGeom prst="ellipse">
          <a:avLst/>
        </a:prstGeom>
        <a:solidFill>
          <a:schemeClr val="accent3">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PERSONNEL COST</a:t>
          </a:r>
        </a:p>
        <a:p>
          <a:pPr marL="0" lvl="0" indent="0" algn="ctr" defTabSz="711200">
            <a:lnSpc>
              <a:spcPct val="90000"/>
            </a:lnSpc>
            <a:spcBef>
              <a:spcPct val="0"/>
            </a:spcBef>
            <a:spcAft>
              <a:spcPct val="35000"/>
            </a:spcAft>
            <a:buNone/>
          </a:pPr>
          <a:r>
            <a:rPr lang="en-US" sz="1600" b="1" strike="sngStrike" kern="1200"/>
            <a:t>N</a:t>
          </a:r>
          <a:r>
            <a:rPr lang="en-US" sz="1600" b="1" kern="1200"/>
            <a:t>93.09B</a:t>
          </a:r>
          <a:endParaRPr lang="en-US" sz="1600" b="1" kern="1200" dirty="0"/>
        </a:p>
      </dsp:txBody>
      <dsp:txXfrm>
        <a:off x="2331215" y="319275"/>
        <a:ext cx="1130524" cy="1130524"/>
      </dsp:txXfrm>
    </dsp:sp>
    <dsp:sp modelId="{49D5AC70-91D0-4CA4-BFC8-F709F56F744A}">
      <dsp:nvSpPr>
        <dsp:cNvPr id="0" name=""/>
        <dsp:cNvSpPr/>
      </dsp:nvSpPr>
      <dsp:spPr>
        <a:xfrm>
          <a:off x="4004711" y="2167512"/>
          <a:ext cx="1948284" cy="1598802"/>
        </a:xfrm>
        <a:prstGeom prst="ellipse">
          <a:avLst/>
        </a:prstGeom>
        <a:solidFill>
          <a:schemeClr val="accent4">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CAPITAL EXPENDITURE</a:t>
          </a:r>
        </a:p>
        <a:p>
          <a:pPr marL="0" lvl="0" indent="0" algn="ctr" defTabSz="711200">
            <a:lnSpc>
              <a:spcPct val="90000"/>
            </a:lnSpc>
            <a:spcBef>
              <a:spcPct val="0"/>
            </a:spcBef>
            <a:spcAft>
              <a:spcPct val="35000"/>
            </a:spcAft>
            <a:buNone/>
          </a:pPr>
          <a:r>
            <a:rPr lang="en-US" sz="1600" b="1" strike="sngStrike" kern="1200"/>
            <a:t>N</a:t>
          </a:r>
          <a:r>
            <a:rPr lang="en-US" sz="1600" b="1" kern="1200"/>
            <a:t>197.55B</a:t>
          </a:r>
          <a:endParaRPr lang="en-US" sz="1600" b="1" kern="1200" dirty="0"/>
        </a:p>
      </dsp:txBody>
      <dsp:txXfrm>
        <a:off x="4290031" y="2401651"/>
        <a:ext cx="1377644" cy="1130524"/>
      </dsp:txXfrm>
    </dsp:sp>
    <dsp:sp modelId="{408F3B40-9314-4C26-9FE1-11D8FB774E07}">
      <dsp:nvSpPr>
        <dsp:cNvPr id="0" name=""/>
        <dsp:cNvSpPr/>
      </dsp:nvSpPr>
      <dsp:spPr>
        <a:xfrm>
          <a:off x="2097076" y="4249888"/>
          <a:ext cx="1598802" cy="1598802"/>
        </a:xfrm>
        <a:prstGeom prst="ellipse">
          <a:avLst/>
        </a:prstGeom>
        <a:solidFill>
          <a:schemeClr val="accent5">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OVERHEAD COST</a:t>
          </a:r>
        </a:p>
        <a:p>
          <a:pPr marL="0" lvl="0" indent="0" algn="ctr" defTabSz="711200">
            <a:lnSpc>
              <a:spcPct val="90000"/>
            </a:lnSpc>
            <a:spcBef>
              <a:spcPct val="0"/>
            </a:spcBef>
            <a:spcAft>
              <a:spcPct val="35000"/>
            </a:spcAft>
            <a:buNone/>
          </a:pPr>
          <a:r>
            <a:rPr lang="en-US" sz="1600" b="1" strike="sngStrike" kern="1200"/>
            <a:t>N</a:t>
          </a:r>
          <a:r>
            <a:rPr lang="en-US" sz="1600" b="1" kern="1200"/>
            <a:t>32.07B</a:t>
          </a:r>
          <a:endParaRPr lang="en-US" sz="1600" b="1" kern="1200" dirty="0"/>
        </a:p>
      </dsp:txBody>
      <dsp:txXfrm>
        <a:off x="2331215" y="4484027"/>
        <a:ext cx="1130524" cy="1130524"/>
      </dsp:txXfrm>
    </dsp:sp>
    <dsp:sp modelId="{2E1D4752-2B69-4751-AFDF-DFEDAB443088}">
      <dsp:nvSpPr>
        <dsp:cNvPr id="0" name=""/>
        <dsp:cNvSpPr/>
      </dsp:nvSpPr>
      <dsp:spPr>
        <a:xfrm>
          <a:off x="-188299" y="2167512"/>
          <a:ext cx="2004802" cy="1598802"/>
        </a:xfrm>
        <a:prstGeom prst="ellipse">
          <a:avLst/>
        </a:prstGeom>
        <a:solidFill>
          <a:schemeClr val="accent6">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PUBLIC DEBT CHARGES </a:t>
          </a:r>
        </a:p>
        <a:p>
          <a:pPr marL="0" lvl="0" indent="0" algn="ctr" defTabSz="711200">
            <a:lnSpc>
              <a:spcPct val="90000"/>
            </a:lnSpc>
            <a:spcBef>
              <a:spcPct val="0"/>
            </a:spcBef>
            <a:spcAft>
              <a:spcPct val="35000"/>
            </a:spcAft>
            <a:buNone/>
          </a:pPr>
          <a:r>
            <a:rPr lang="en-US" sz="1600" b="1" strike="sngStrike" kern="1200"/>
            <a:t>N</a:t>
          </a:r>
          <a:r>
            <a:rPr lang="en-US" sz="1600" b="1" kern="1200"/>
            <a:t>28.01B</a:t>
          </a:r>
          <a:endParaRPr lang="en-US" sz="1600" b="1" kern="1200" dirty="0"/>
        </a:p>
      </dsp:txBody>
      <dsp:txXfrm>
        <a:off x="105297" y="2401651"/>
        <a:ext cx="1417610" cy="1130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C71B1-8353-4E5A-9079-FA4DD2467377}">
      <dsp:nvSpPr>
        <dsp:cNvPr id="0" name=""/>
        <dsp:cNvSpPr/>
      </dsp:nvSpPr>
      <dsp:spPr>
        <a:xfrm>
          <a:off x="893" y="111360"/>
          <a:ext cx="2669940" cy="2669940"/>
        </a:xfrm>
        <a:prstGeom prst="rect">
          <a:avLst/>
        </a:prstGeom>
        <a:blipFill>
          <a:blip xmlns:r="http://schemas.openxmlformats.org/officeDocument/2006/relationships" r:embed="rId1"/>
          <a:srcRect/>
          <a:stretch>
            <a:fillRect l="-39000" r="-3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4E26D-AAE6-4531-9D31-218D3F7776BB}">
      <dsp:nvSpPr>
        <dsp:cNvPr id="0" name=""/>
        <dsp:cNvSpPr/>
      </dsp:nvSpPr>
      <dsp:spPr>
        <a:xfrm>
          <a:off x="893" y="111360"/>
          <a:ext cx="266" cy="533988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62AA6-130F-4759-ABEA-FB6D1B491C76}">
      <dsp:nvSpPr>
        <dsp:cNvPr id="0" name=""/>
        <dsp:cNvSpPr/>
      </dsp:nvSpPr>
      <dsp:spPr>
        <a:xfrm>
          <a:off x="893" y="2781301"/>
          <a:ext cx="2669940" cy="266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solidFill>
                <a:schemeClr val="accent1"/>
              </a:solidFill>
            </a:rPr>
            <a:t>www.ogunstate.gov.ng</a:t>
          </a:r>
        </a:p>
      </dsp:txBody>
      <dsp:txXfrm>
        <a:off x="893" y="2781301"/>
        <a:ext cx="2669940" cy="2669940"/>
      </dsp:txXfrm>
    </dsp:sp>
    <dsp:sp modelId="{42D34A14-51C9-417D-A0D9-C85D4D4FBF65}">
      <dsp:nvSpPr>
        <dsp:cNvPr id="0" name=""/>
        <dsp:cNvSpPr/>
      </dsp:nvSpPr>
      <dsp:spPr>
        <a:xfrm>
          <a:off x="2671603" y="111360"/>
          <a:ext cx="2669940" cy="2669940"/>
        </a:xfrm>
        <a:prstGeom prst="rect">
          <a:avLst/>
        </a:prstGeom>
        <a:blipFill>
          <a:blip xmlns:r="http://schemas.openxmlformats.org/officeDocument/2006/relationships" r:embed="rId2"/>
          <a:srcRect/>
          <a:stretch>
            <a:fillRect l="-25000" r="-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D3CD6-FD48-446B-A6C5-365620FC8DD0}">
      <dsp:nvSpPr>
        <dsp:cNvPr id="0" name=""/>
        <dsp:cNvSpPr/>
      </dsp:nvSpPr>
      <dsp:spPr>
        <a:xfrm>
          <a:off x="2671603" y="111360"/>
          <a:ext cx="266" cy="533988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79F8ED-5DED-4486-BE5D-7E7CD98F6127}">
      <dsp:nvSpPr>
        <dsp:cNvPr id="0" name=""/>
        <dsp:cNvSpPr/>
      </dsp:nvSpPr>
      <dsp:spPr>
        <a:xfrm>
          <a:off x="2671603" y="2781301"/>
          <a:ext cx="2669940" cy="266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dirty="0">
              <a:solidFill>
                <a:schemeClr val="accent1"/>
              </a:solidFill>
            </a:rPr>
            <a:t>https://archive.ogunstate.gov.ng/download-category/budget-execution/</a:t>
          </a:r>
        </a:p>
      </dsp:txBody>
      <dsp:txXfrm>
        <a:off x="2671603" y="2781301"/>
        <a:ext cx="2669940" cy="2669940"/>
      </dsp:txXfrm>
    </dsp:sp>
    <dsp:sp modelId="{E8AC4CED-BE70-4DDF-8C00-947DED190BFD}">
      <dsp:nvSpPr>
        <dsp:cNvPr id="0" name=""/>
        <dsp:cNvSpPr/>
      </dsp:nvSpPr>
      <dsp:spPr>
        <a:xfrm>
          <a:off x="5342313" y="111360"/>
          <a:ext cx="2669940" cy="2669940"/>
        </a:xfrm>
        <a:prstGeom prst="rect">
          <a:avLst/>
        </a:prstGeom>
        <a:blipFill>
          <a:blip xmlns:r="http://schemas.openxmlformats.org/officeDocument/2006/relationships" r:embed="rId3"/>
          <a:srcRect/>
          <a:stretch>
            <a:fillRect l="-26000" r="-2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34EE3-94CA-4758-8845-C4946ABF0399}">
      <dsp:nvSpPr>
        <dsp:cNvPr id="0" name=""/>
        <dsp:cNvSpPr/>
      </dsp:nvSpPr>
      <dsp:spPr>
        <a:xfrm>
          <a:off x="5342313" y="111360"/>
          <a:ext cx="266" cy="533988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9CA6AD-5FE2-4693-B1C5-13BE4544F60C}">
      <dsp:nvSpPr>
        <dsp:cNvPr id="0" name=""/>
        <dsp:cNvSpPr/>
      </dsp:nvSpPr>
      <dsp:spPr>
        <a:xfrm>
          <a:off x="5342313" y="2781301"/>
          <a:ext cx="2669940" cy="266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rId4"/>
            </a:rPr>
            <a:t>https://archive.ogunstate.gov.ng</a:t>
          </a:r>
          <a:endParaRPr lang="en-US" sz="1400" b="1" kern="1200" dirty="0"/>
        </a:p>
        <a:p>
          <a:pPr marL="0" lvl="0" indent="0" algn="l" defTabSz="622300">
            <a:lnSpc>
              <a:spcPct val="90000"/>
            </a:lnSpc>
            <a:spcBef>
              <a:spcPct val="0"/>
            </a:spcBef>
            <a:spcAft>
              <a:spcPct val="35000"/>
            </a:spcAft>
            <a:buNone/>
          </a:pPr>
          <a:endParaRPr lang="en-US" sz="1400" kern="1200" dirty="0"/>
        </a:p>
      </dsp:txBody>
      <dsp:txXfrm>
        <a:off x="5342313" y="2781301"/>
        <a:ext cx="2669940" cy="2669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E9A7F-9FED-4474-BACD-0E318B26B9B8}">
      <dsp:nvSpPr>
        <dsp:cNvPr id="0" name=""/>
        <dsp:cNvSpPr/>
      </dsp:nvSpPr>
      <dsp:spPr>
        <a:xfrm>
          <a:off x="0" y="1707"/>
          <a:ext cx="36276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1C9C1-335E-4197-8C00-8B36F448065A}">
      <dsp:nvSpPr>
        <dsp:cNvPr id="0" name=""/>
        <dsp:cNvSpPr/>
      </dsp:nvSpPr>
      <dsp:spPr>
        <a:xfrm>
          <a:off x="0" y="3414"/>
          <a:ext cx="725530" cy="349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dsp:txBody>
      <dsp:txXfrm>
        <a:off x="0" y="3414"/>
        <a:ext cx="725530" cy="3492715"/>
      </dsp:txXfrm>
    </dsp:sp>
    <dsp:sp modelId="{CD0C7B6D-FFD6-4109-B70C-98B8D88A819B}">
      <dsp:nvSpPr>
        <dsp:cNvPr id="0" name=""/>
        <dsp:cNvSpPr/>
      </dsp:nvSpPr>
      <dsp:spPr>
        <a:xfrm>
          <a:off x="779945" y="31594"/>
          <a:ext cx="2847706" cy="59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Regular payment of taxes etc. For more details on tax-related stimuli, please visit – www.ogunstaterevenue.com</a:t>
          </a:r>
        </a:p>
      </dsp:txBody>
      <dsp:txXfrm>
        <a:off x="779945" y="31594"/>
        <a:ext cx="2847706" cy="597752"/>
      </dsp:txXfrm>
    </dsp:sp>
    <dsp:sp modelId="{88133BE9-FCE3-454A-83EF-00C807C4BA08}">
      <dsp:nvSpPr>
        <dsp:cNvPr id="0" name=""/>
        <dsp:cNvSpPr/>
      </dsp:nvSpPr>
      <dsp:spPr>
        <a:xfrm>
          <a:off x="725530" y="629347"/>
          <a:ext cx="29021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F05261-4390-4D76-A777-03D32098B0C5}">
      <dsp:nvSpPr>
        <dsp:cNvPr id="0" name=""/>
        <dsp:cNvSpPr/>
      </dsp:nvSpPr>
      <dsp:spPr>
        <a:xfrm>
          <a:off x="779945" y="659234"/>
          <a:ext cx="2847706" cy="59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Timely provision of information to security agencies.</a:t>
          </a:r>
        </a:p>
      </dsp:txBody>
      <dsp:txXfrm>
        <a:off x="779945" y="659234"/>
        <a:ext cx="2847706" cy="597752"/>
      </dsp:txXfrm>
    </dsp:sp>
    <dsp:sp modelId="{DF2D8DD7-C86F-4951-BA26-9BE590A916DC}">
      <dsp:nvSpPr>
        <dsp:cNvPr id="0" name=""/>
        <dsp:cNvSpPr/>
      </dsp:nvSpPr>
      <dsp:spPr>
        <a:xfrm>
          <a:off x="725530" y="1256987"/>
          <a:ext cx="29021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35A21-2423-46EB-9B45-B7F5EE9D06B0}">
      <dsp:nvSpPr>
        <dsp:cNvPr id="0" name=""/>
        <dsp:cNvSpPr/>
      </dsp:nvSpPr>
      <dsp:spPr>
        <a:xfrm>
          <a:off x="779945" y="1286874"/>
          <a:ext cx="2847706" cy="59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Monitoring of on-going Government projects and reporting observed lapses to appropriate Government Agencies.</a:t>
          </a:r>
        </a:p>
      </dsp:txBody>
      <dsp:txXfrm>
        <a:off x="779945" y="1286874"/>
        <a:ext cx="2847706" cy="597752"/>
      </dsp:txXfrm>
    </dsp:sp>
    <dsp:sp modelId="{72DAB341-074B-44C5-8E7F-E648832DCBDD}">
      <dsp:nvSpPr>
        <dsp:cNvPr id="0" name=""/>
        <dsp:cNvSpPr/>
      </dsp:nvSpPr>
      <dsp:spPr>
        <a:xfrm>
          <a:off x="725530" y="1884627"/>
          <a:ext cx="29021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9EA7A6-DEFF-4311-9710-A1EFEA65FBA0}">
      <dsp:nvSpPr>
        <dsp:cNvPr id="0" name=""/>
        <dsp:cNvSpPr/>
      </dsp:nvSpPr>
      <dsp:spPr>
        <a:xfrm>
          <a:off x="779945" y="1832359"/>
          <a:ext cx="2847706" cy="59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Patronage and protection of public facilities and infrastructure.</a:t>
          </a:r>
        </a:p>
      </dsp:txBody>
      <dsp:txXfrm>
        <a:off x="779945" y="1832359"/>
        <a:ext cx="2847706" cy="597752"/>
      </dsp:txXfrm>
    </dsp:sp>
    <dsp:sp modelId="{DBA7D6D6-8044-40C3-A99A-01E99BEBA32B}">
      <dsp:nvSpPr>
        <dsp:cNvPr id="0" name=""/>
        <dsp:cNvSpPr/>
      </dsp:nvSpPr>
      <dsp:spPr>
        <a:xfrm>
          <a:off x="725530" y="2512267"/>
          <a:ext cx="29021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32229-87B3-4D9D-910F-53955A7C329A}">
      <dsp:nvSpPr>
        <dsp:cNvPr id="0" name=""/>
        <dsp:cNvSpPr/>
      </dsp:nvSpPr>
      <dsp:spPr>
        <a:xfrm>
          <a:off x="779945" y="2415520"/>
          <a:ext cx="2847706" cy="92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                                                                        Keep themselves abreast of the State Budgetary information and provide feedback to the right channel through the State Official website.</a:t>
          </a:r>
        </a:p>
      </dsp:txBody>
      <dsp:txXfrm>
        <a:off x="779945" y="2415520"/>
        <a:ext cx="2847706" cy="920712"/>
      </dsp:txXfrm>
    </dsp:sp>
    <dsp:sp modelId="{D9C7653B-C236-4E07-B34F-38A28C0E01B9}">
      <dsp:nvSpPr>
        <dsp:cNvPr id="0" name=""/>
        <dsp:cNvSpPr/>
      </dsp:nvSpPr>
      <dsp:spPr>
        <a:xfrm>
          <a:off x="725530" y="3462866"/>
          <a:ext cx="29021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7" y="1"/>
            <a:ext cx="3013763" cy="467072"/>
          </a:xfrm>
          <a:prstGeom prst="rect">
            <a:avLst/>
          </a:prstGeom>
        </p:spPr>
        <p:txBody>
          <a:bodyPr vert="horz" lIns="92930" tIns="46465" rIns="92930" bIns="46465" rtlCol="0"/>
          <a:lstStyle>
            <a:lvl1pPr algn="r">
              <a:defRPr sz="1200"/>
            </a:lvl1pPr>
          </a:lstStyle>
          <a:p>
            <a:fld id="{A84E0C80-F303-4DB2-9814-1464AC4D317D}" type="datetimeFigureOut">
              <a:rPr lang="en-US" smtClean="0"/>
              <a:t>9/29/2023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842031"/>
            <a:ext cx="3013763" cy="467071"/>
          </a:xfrm>
          <a:prstGeom prst="rect">
            <a:avLst/>
          </a:prstGeom>
        </p:spPr>
        <p:txBody>
          <a:bodyPr vert="horz" lIns="92930" tIns="46465" rIns="92930" bIns="46465" rtlCol="0" anchor="b"/>
          <a:lstStyle>
            <a:lvl1pPr algn="r">
              <a:defRPr sz="1200"/>
            </a:lvl1pPr>
          </a:lstStyle>
          <a:p>
            <a:fld id="{99029C36-09FD-426A-A2A2-079AD54BD4C9}" type="slidenum">
              <a:rPr lang="en-US" smtClean="0"/>
              <a:t>‹#›</a:t>
            </a:fld>
            <a:endParaRPr lang="en-US"/>
          </a:p>
        </p:txBody>
      </p:sp>
    </p:spTree>
    <p:extLst>
      <p:ext uri="{BB962C8B-B14F-4D97-AF65-F5344CB8AC3E}">
        <p14:creationId xmlns:p14="http://schemas.microsoft.com/office/powerpoint/2010/main" val="169853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Header Placeholder 3"/>
          <p:cNvSpPr>
            <a:spLocks noGrp="1"/>
          </p:cNvSpPr>
          <p:nvPr>
            <p:ph type="hdr" sz="quarter" idx="10"/>
          </p:nvPr>
        </p:nvSpPr>
        <p:spPr/>
        <p:txBody>
          <a:bodyPr/>
          <a:lstStyle/>
          <a:p>
            <a:r>
              <a:rPr lang="en-US"/>
              <a:t>1</a:t>
            </a:r>
          </a:p>
        </p:txBody>
      </p:sp>
      <p:sp>
        <p:nvSpPr>
          <p:cNvPr id="5" name="Date Placeholder 4"/>
          <p:cNvSpPr>
            <a:spLocks noGrp="1"/>
          </p:cNvSpPr>
          <p:nvPr>
            <p:ph type="dt" idx="11"/>
          </p:nvPr>
        </p:nvSpPr>
        <p:spPr/>
        <p:txBody>
          <a:bodyPr/>
          <a:lstStyle/>
          <a:p>
            <a:fld id="{BCB1B12B-B244-4621-A304-2100E0F0E9E9}" type="datetime1">
              <a:rPr lang="en-US" smtClean="0"/>
              <a:t>9/29/2023</a:t>
            </a:fld>
            <a:endParaRPr lang="en-US"/>
          </a:p>
        </p:txBody>
      </p:sp>
    </p:spTree>
    <p:extLst>
      <p:ext uri="{BB962C8B-B14F-4D97-AF65-F5344CB8AC3E}">
        <p14:creationId xmlns:p14="http://schemas.microsoft.com/office/powerpoint/2010/main" val="396008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BCF3-1323-45AE-A20B-9E2C850A2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7329C-74E2-4E64-9777-239FD1417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E37A6-24DA-44EE-97E3-89E40B97E6E4}"/>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a:extLst>
              <a:ext uri="{FF2B5EF4-FFF2-40B4-BE49-F238E27FC236}">
                <a16:creationId xmlns:a16="http://schemas.microsoft.com/office/drawing/2014/main" id="{ED1548FE-2C15-416C-8AEF-91D5CC1787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C0991-82B6-442D-9055-9CF806F8E18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345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88B5-9E3A-4A48-87FB-4D454AF7EF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266382-25CC-42AC-A062-EB1C4DC10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8297-D969-4CF7-9AA5-7CB358C3388A}"/>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a:extLst>
              <a:ext uri="{FF2B5EF4-FFF2-40B4-BE49-F238E27FC236}">
                <a16:creationId xmlns:a16="http://schemas.microsoft.com/office/drawing/2014/main" id="{33CB5245-229B-4A17-A6B5-DEF5032D3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7B1D54-2542-4F84-A146-095F4DA7577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114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060F3-0E43-488C-A1B6-3A8EA638B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4A0865-6E3D-46FD-9E69-F355F3ED6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6DC41-539A-4F07-875E-C12B5A19DE9D}"/>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a:extLst>
              <a:ext uri="{FF2B5EF4-FFF2-40B4-BE49-F238E27FC236}">
                <a16:creationId xmlns:a16="http://schemas.microsoft.com/office/drawing/2014/main" id="{628D5F63-6168-414D-884A-EF363C1BF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8E4DC5-AE4B-43BD-A863-D89EA50ACE2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586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C2F8-27B6-4931-82D9-26E21C67A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B55B8-18FF-490E-AE22-2ACDB39AE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91D21-1F95-4CD4-BBD0-45A64ED430B9}"/>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a:extLst>
              <a:ext uri="{FF2B5EF4-FFF2-40B4-BE49-F238E27FC236}">
                <a16:creationId xmlns:a16="http://schemas.microsoft.com/office/drawing/2014/main" id="{12B5F1A4-F0C8-4D28-93F7-2BEDDFD5AE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414254-A6F0-4E0F-8ED1-A5BFD3854B3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265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492F-B3CF-4BB2-9996-693D4B702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0B885-7FD4-49F0-98A5-FB0CC0005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1A8C4-8CBB-4978-9C90-73AD582E3212}"/>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a:extLst>
              <a:ext uri="{FF2B5EF4-FFF2-40B4-BE49-F238E27FC236}">
                <a16:creationId xmlns:a16="http://schemas.microsoft.com/office/drawing/2014/main" id="{BE18E6C2-9DB9-4243-B2FE-A809FA375C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D6E5E-6B6A-42A6-B3C9-6FCB3BAB4AD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38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D4D0-CD22-4D4A-9044-2AEE725D9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5F9D8-B6FA-4789-B036-40C9F552A0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8EE903-6E23-4C1E-B04A-2A5C001CB1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64EB87-7469-42B7-ACF5-CC27FE99B5D0}"/>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6" name="Footer Placeholder 5">
            <a:extLst>
              <a:ext uri="{FF2B5EF4-FFF2-40B4-BE49-F238E27FC236}">
                <a16:creationId xmlns:a16="http://schemas.microsoft.com/office/drawing/2014/main" id="{812DD709-1CB1-4947-9430-7B57151F4B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D3B0CD-2046-4712-9483-8DEFF846BF7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480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957B-AEC9-4FAD-AF5D-9056AEA97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97F66D-162D-499A-B3D9-06B9A2FB0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76FB8-6535-4F5A-BE98-B744397FCA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EE6E3-0960-4D80-9299-1A3107050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DD3BCE-EF0F-4C5C-BD31-21D26CAC5F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BAF8E-07B7-4C3C-9D16-7AA337D0C5C6}"/>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8" name="Footer Placeholder 7">
            <a:extLst>
              <a:ext uri="{FF2B5EF4-FFF2-40B4-BE49-F238E27FC236}">
                <a16:creationId xmlns:a16="http://schemas.microsoft.com/office/drawing/2014/main" id="{FB3C4327-A418-4544-BDA5-4FF5DBF921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5FBE27-1E37-4AC3-BE83-512A0E572E1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124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4C90-13A5-4216-B16D-5074BBCA2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49BBC-9778-4446-AB0F-6E7330EDDF8D}"/>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4" name="Footer Placeholder 3">
            <a:extLst>
              <a:ext uri="{FF2B5EF4-FFF2-40B4-BE49-F238E27FC236}">
                <a16:creationId xmlns:a16="http://schemas.microsoft.com/office/drawing/2014/main" id="{498FBA63-7C1E-4AFA-8A25-280BF98B50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0E805A-33DE-4662-85B9-609ACE2CF80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289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75633-0CE3-4A4E-A4FD-49FF9D0971CB}"/>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3" name="Footer Placeholder 2">
            <a:extLst>
              <a:ext uri="{FF2B5EF4-FFF2-40B4-BE49-F238E27FC236}">
                <a16:creationId xmlns:a16="http://schemas.microsoft.com/office/drawing/2014/main" id="{B7821336-501F-417F-A4F8-02E6D54297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367BD4-4347-43FC-9FEE-69DC5FDFC8D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590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5175-E1FE-4919-8D1E-AD894F551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43CD6-AC0A-4F54-B6DB-EBDEA03D7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948611-83D8-442E-946F-779C433AD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B1E61-2E6E-49E2-8E26-CB57A9B0564E}"/>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6" name="Footer Placeholder 5">
            <a:extLst>
              <a:ext uri="{FF2B5EF4-FFF2-40B4-BE49-F238E27FC236}">
                <a16:creationId xmlns:a16="http://schemas.microsoft.com/office/drawing/2014/main" id="{2A02E894-1CD6-46F3-80FA-98E831B5BF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76C269-4588-4A1C-B539-A4039470F8E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478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4093-C487-4565-9816-8AA1B76F2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C0916-ABB6-4004-9153-FCF18223C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5D0FF-026F-45F3-BF87-2BB8175B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B6D14-760F-4F83-9A23-3ABA6DA5532F}"/>
              </a:ext>
            </a:extLst>
          </p:cNvPr>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6" name="Footer Placeholder 5">
            <a:extLst>
              <a:ext uri="{FF2B5EF4-FFF2-40B4-BE49-F238E27FC236}">
                <a16:creationId xmlns:a16="http://schemas.microsoft.com/office/drawing/2014/main" id="{6FEBB9EE-B01E-43EC-B559-CF36C2A306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B3CB43-659E-4ACC-80A2-747DB31B657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35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4D1E1-429F-4949-BEFA-298CF710E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DEF80-B2C4-4CF2-9B45-AB9497DD9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3BE34-D993-40DD-B15C-24F1B5D98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9/29/2023</a:t>
            </a:fld>
            <a:endParaRPr lang="en-US" dirty="0"/>
          </a:p>
        </p:txBody>
      </p:sp>
      <p:sp>
        <p:nvSpPr>
          <p:cNvPr id="5" name="Footer Placeholder 4">
            <a:extLst>
              <a:ext uri="{FF2B5EF4-FFF2-40B4-BE49-F238E27FC236}">
                <a16:creationId xmlns:a16="http://schemas.microsoft.com/office/drawing/2014/main" id="{7C48897C-0C71-4E54-B684-7539BBB39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5DC602-0A92-4349-AAE7-7C8A2054E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40104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5.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49021B-0768-48CF-B394-5913E5BCE3FD}"/>
              </a:ext>
            </a:extLst>
          </p:cNvPr>
          <p:cNvGrpSpPr/>
          <p:nvPr/>
        </p:nvGrpSpPr>
        <p:grpSpPr>
          <a:xfrm>
            <a:off x="6714372" y="1187217"/>
            <a:ext cx="5114925" cy="5301896"/>
            <a:chOff x="824532" y="2742993"/>
            <a:chExt cx="5114925" cy="3525286"/>
          </a:xfrm>
        </p:grpSpPr>
        <p:pic>
          <p:nvPicPr>
            <p:cNvPr id="11" name="Picture 10">
              <a:extLst>
                <a:ext uri="{FF2B5EF4-FFF2-40B4-BE49-F238E27FC236}">
                  <a16:creationId xmlns:a16="http://schemas.microsoft.com/office/drawing/2014/main" id="{84B4CD7E-0B3E-4BD1-AE84-CBE1AE04099E}"/>
                </a:ext>
              </a:extLst>
            </p:cNvPr>
            <p:cNvPicPr>
              <a:picLocks noChangeAspect="1"/>
            </p:cNvPicPr>
            <p:nvPr/>
          </p:nvPicPr>
          <p:blipFill>
            <a:blip r:embed="rId2"/>
            <a:stretch>
              <a:fillRect/>
            </a:stretch>
          </p:blipFill>
          <p:spPr>
            <a:xfrm>
              <a:off x="3443907" y="2742993"/>
              <a:ext cx="2495550" cy="1781175"/>
            </a:xfrm>
            <a:prstGeom prst="rect">
              <a:avLst/>
            </a:prstGeom>
          </p:spPr>
        </p:pic>
        <p:pic>
          <p:nvPicPr>
            <p:cNvPr id="13" name="Picture 12">
              <a:extLst>
                <a:ext uri="{FF2B5EF4-FFF2-40B4-BE49-F238E27FC236}">
                  <a16:creationId xmlns:a16="http://schemas.microsoft.com/office/drawing/2014/main" id="{80A7BDC7-6B4D-4F7B-9DF5-7AE6606F2F45}"/>
                </a:ext>
              </a:extLst>
            </p:cNvPr>
            <p:cNvPicPr>
              <a:picLocks noChangeAspect="1"/>
            </p:cNvPicPr>
            <p:nvPr/>
          </p:nvPicPr>
          <p:blipFill>
            <a:blip r:embed="rId3"/>
            <a:stretch>
              <a:fillRect/>
            </a:stretch>
          </p:blipFill>
          <p:spPr>
            <a:xfrm>
              <a:off x="824532" y="2742993"/>
              <a:ext cx="2619375" cy="1743075"/>
            </a:xfrm>
            <a:prstGeom prst="rect">
              <a:avLst/>
            </a:prstGeom>
          </p:spPr>
        </p:pic>
        <p:pic>
          <p:nvPicPr>
            <p:cNvPr id="15" name="Picture 14">
              <a:extLst>
                <a:ext uri="{FF2B5EF4-FFF2-40B4-BE49-F238E27FC236}">
                  <a16:creationId xmlns:a16="http://schemas.microsoft.com/office/drawing/2014/main" id="{B951438A-3AB4-45F6-A255-91E1A76A1393}"/>
                </a:ext>
              </a:extLst>
            </p:cNvPr>
            <p:cNvPicPr>
              <a:picLocks noChangeAspect="1"/>
            </p:cNvPicPr>
            <p:nvPr/>
          </p:nvPicPr>
          <p:blipFill>
            <a:blip r:embed="rId4"/>
            <a:stretch>
              <a:fillRect/>
            </a:stretch>
          </p:blipFill>
          <p:spPr>
            <a:xfrm>
              <a:off x="824532" y="4486068"/>
              <a:ext cx="2605502" cy="1781175"/>
            </a:xfrm>
            <a:prstGeom prst="rect">
              <a:avLst/>
            </a:prstGeom>
          </p:spPr>
        </p:pic>
        <p:pic>
          <p:nvPicPr>
            <p:cNvPr id="17" name="Picture 16">
              <a:extLst>
                <a:ext uri="{FF2B5EF4-FFF2-40B4-BE49-F238E27FC236}">
                  <a16:creationId xmlns:a16="http://schemas.microsoft.com/office/drawing/2014/main" id="{E82409D9-1E4D-4693-B7C2-225A5EA89631}"/>
                </a:ext>
              </a:extLst>
            </p:cNvPr>
            <p:cNvPicPr>
              <a:picLocks noChangeAspect="1"/>
            </p:cNvPicPr>
            <p:nvPr/>
          </p:nvPicPr>
          <p:blipFill>
            <a:blip r:embed="rId5"/>
            <a:stretch>
              <a:fillRect/>
            </a:stretch>
          </p:blipFill>
          <p:spPr>
            <a:xfrm>
              <a:off x="3430034" y="4486069"/>
              <a:ext cx="2509423" cy="1782210"/>
            </a:xfrm>
            <a:prstGeom prst="rect">
              <a:avLst/>
            </a:prstGeom>
          </p:spPr>
        </p:pic>
      </p:grpSp>
      <p:sp>
        <p:nvSpPr>
          <p:cNvPr id="21" name="TextBox 20">
            <a:extLst>
              <a:ext uri="{FF2B5EF4-FFF2-40B4-BE49-F238E27FC236}">
                <a16:creationId xmlns:a16="http://schemas.microsoft.com/office/drawing/2014/main" id="{024F7F75-8702-4933-A22F-66DF5F344568}"/>
              </a:ext>
            </a:extLst>
          </p:cNvPr>
          <p:cNvSpPr txBox="1"/>
          <p:nvPr/>
        </p:nvSpPr>
        <p:spPr>
          <a:xfrm>
            <a:off x="362703" y="2334129"/>
            <a:ext cx="5874327" cy="4154984"/>
          </a:xfrm>
          <a:prstGeom prst="rect">
            <a:avLst/>
          </a:prstGeom>
          <a:solidFill>
            <a:schemeClr val="bg1"/>
          </a:solidFill>
          <a:effectLst>
            <a:glow rad="139700">
              <a:schemeClr val="accent3">
                <a:satMod val="175000"/>
                <a:alpha val="40000"/>
              </a:schemeClr>
            </a:glow>
            <a:outerShdw blurRad="63500" sx="102000" sy="102000" algn="ctr" rotWithShape="0">
              <a:prstClr val="black">
                <a:alpha val="40000"/>
              </a:prstClr>
            </a:outerShdw>
          </a:effectLst>
        </p:spPr>
        <p:txBody>
          <a:bodyPr wrap="square" rtlCol="0">
            <a:spAutoFit/>
          </a:bodyPr>
          <a:lstStyle/>
          <a:p>
            <a:pPr algn="ctr"/>
            <a:r>
              <a:rPr lang="en-US" sz="6600" b="1" dirty="0">
                <a:solidFill>
                  <a:srgbClr val="FFC000"/>
                </a:solidFill>
                <a:latin typeface="Arial Rounded MT Bold" panose="020F0704030504030204" pitchFamily="34" charset="0"/>
              </a:rPr>
              <a:t>OGUN STATE 2022 </a:t>
            </a:r>
            <a:r>
              <a:rPr lang="en-US" sz="6600" b="1" dirty="0">
                <a:latin typeface="Arial Rounded MT Bold" panose="020F0704030504030204" pitchFamily="34" charset="0"/>
              </a:rPr>
              <a:t>CITIZENS BUDGET</a:t>
            </a:r>
          </a:p>
        </p:txBody>
      </p:sp>
      <p:sp>
        <p:nvSpPr>
          <p:cNvPr id="22" name="TextBox 21">
            <a:extLst>
              <a:ext uri="{FF2B5EF4-FFF2-40B4-BE49-F238E27FC236}">
                <a16:creationId xmlns:a16="http://schemas.microsoft.com/office/drawing/2014/main" id="{3FFAFA87-ABF1-4B78-814F-4EA34A7C0137}"/>
              </a:ext>
            </a:extLst>
          </p:cNvPr>
          <p:cNvSpPr txBox="1"/>
          <p:nvPr/>
        </p:nvSpPr>
        <p:spPr>
          <a:xfrm>
            <a:off x="6629738" y="553411"/>
            <a:ext cx="5157911" cy="523220"/>
          </a:xfrm>
          <a:prstGeom prst="rect">
            <a:avLst/>
          </a:prstGeom>
          <a:noFill/>
          <a:ln w="28575">
            <a:solidFill>
              <a:srgbClr val="00B050"/>
            </a:solidFill>
          </a:ln>
        </p:spPr>
        <p:txBody>
          <a:bodyPr wrap="square" rtlCol="0">
            <a:spAutoFit/>
          </a:bodyPr>
          <a:lstStyle/>
          <a:p>
            <a:pPr algn="ctr"/>
            <a:r>
              <a:rPr lang="en-US" sz="2800" b="1" dirty="0">
                <a:solidFill>
                  <a:sysClr val="windowText" lastClr="000000"/>
                </a:solidFill>
              </a:rPr>
              <a:t>BUDGET OF RESTORATION</a:t>
            </a:r>
          </a:p>
        </p:txBody>
      </p:sp>
      <p:sp>
        <p:nvSpPr>
          <p:cNvPr id="3" name="Rectangle 2">
            <a:extLst>
              <a:ext uri="{FF2B5EF4-FFF2-40B4-BE49-F238E27FC236}">
                <a16:creationId xmlns:a16="http://schemas.microsoft.com/office/drawing/2014/main" id="{7030AFDB-90D1-42E8-884A-61B2680BB344}"/>
              </a:ext>
            </a:extLst>
          </p:cNvPr>
          <p:cNvSpPr/>
          <p:nvPr/>
        </p:nvSpPr>
        <p:spPr>
          <a:xfrm>
            <a:off x="6567057" y="1076632"/>
            <a:ext cx="5361709" cy="541092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0032C4C-62FC-4412-83EE-C8DD44076825}"/>
              </a:ext>
            </a:extLst>
          </p:cNvPr>
          <p:cNvGrpSpPr/>
          <p:nvPr/>
        </p:nvGrpSpPr>
        <p:grpSpPr>
          <a:xfrm>
            <a:off x="2000851" y="382803"/>
            <a:ext cx="2598030" cy="1829104"/>
            <a:chOff x="366843" y="663906"/>
            <a:chExt cx="3484721" cy="2453367"/>
          </a:xfrm>
        </p:grpSpPr>
        <p:pic>
          <p:nvPicPr>
            <p:cNvPr id="6" name="Picture 5">
              <a:extLst>
                <a:ext uri="{FF2B5EF4-FFF2-40B4-BE49-F238E27FC236}">
                  <a16:creationId xmlns:a16="http://schemas.microsoft.com/office/drawing/2014/main" id="{E1566713-F59E-45DB-A7AD-9037E398CB7D}"/>
                </a:ext>
              </a:extLst>
            </p:cNvPr>
            <p:cNvPicPr>
              <a:picLocks noChangeAspect="1"/>
            </p:cNvPicPr>
            <p:nvPr/>
          </p:nvPicPr>
          <p:blipFill>
            <a:blip r:embed="rId6"/>
            <a:stretch>
              <a:fillRect/>
            </a:stretch>
          </p:blipFill>
          <p:spPr>
            <a:xfrm>
              <a:off x="366843" y="663906"/>
              <a:ext cx="3484721" cy="2450346"/>
            </a:xfrm>
            <a:prstGeom prst="rect">
              <a:avLst/>
            </a:prstGeom>
          </p:spPr>
        </p:pic>
        <p:sp>
          <p:nvSpPr>
            <p:cNvPr id="4" name="Rectangle 3">
              <a:extLst>
                <a:ext uri="{FF2B5EF4-FFF2-40B4-BE49-F238E27FC236}">
                  <a16:creationId xmlns:a16="http://schemas.microsoft.com/office/drawing/2014/main" id="{6A9A445D-49DE-45D6-A1F6-04B5C64748A8}"/>
                </a:ext>
              </a:extLst>
            </p:cNvPr>
            <p:cNvSpPr/>
            <p:nvPr/>
          </p:nvSpPr>
          <p:spPr>
            <a:xfrm>
              <a:off x="581891" y="2854036"/>
              <a:ext cx="2604654" cy="2632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9032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D836-033E-4C15-BDFD-18B081CDCC46}"/>
              </a:ext>
            </a:extLst>
          </p:cNvPr>
          <p:cNvSpPr>
            <a:spLocks noGrp="1"/>
          </p:cNvSpPr>
          <p:nvPr>
            <p:ph type="title"/>
          </p:nvPr>
        </p:nvSpPr>
        <p:spPr>
          <a:xfrm>
            <a:off x="39452" y="145365"/>
            <a:ext cx="6677438" cy="636104"/>
          </a:xfrm>
          <a:ln/>
        </p:spPr>
        <p:style>
          <a:lnRef idx="3">
            <a:schemeClr val="lt1"/>
          </a:lnRef>
          <a:fillRef idx="1">
            <a:schemeClr val="dk1"/>
          </a:fillRef>
          <a:effectRef idx="1">
            <a:schemeClr val="dk1"/>
          </a:effectRef>
          <a:fontRef idx="minor">
            <a:schemeClr val="lt1"/>
          </a:fontRef>
        </p:style>
        <p:txBody>
          <a:bodyPr>
            <a:normAutofit fontScale="90000"/>
          </a:bodyPr>
          <a:lstStyle/>
          <a:p>
            <a:r>
              <a:rPr lang="en-US" dirty="0">
                <a:ln w="0"/>
                <a:solidFill>
                  <a:schemeClr val="bg1"/>
                </a:solidFill>
                <a:effectLst>
                  <a:outerShdw blurRad="38100" dist="25400" dir="5400000" algn="ctr" rotWithShape="0">
                    <a:srgbClr val="6E747A">
                      <a:alpha val="43000"/>
                    </a:srgbClr>
                  </a:outerShdw>
                </a:effectLst>
              </a:rPr>
              <a:t>      </a:t>
            </a:r>
            <a:r>
              <a:rPr lang="en-US" sz="3100" b="1" dirty="0">
                <a:ln w="0"/>
                <a:solidFill>
                  <a:schemeClr val="bg1"/>
                </a:solidFill>
                <a:effectLst>
                  <a:outerShdw blurRad="38100" dist="25400" dir="5400000" algn="ctr" rotWithShape="0">
                    <a:srgbClr val="6E747A">
                      <a:alpha val="43000"/>
                    </a:srgbClr>
                  </a:outerShdw>
                </a:effectLst>
              </a:rPr>
              <a:t>HOW THE FUND WILL BE EXPENDED?</a:t>
            </a:r>
          </a:p>
        </p:txBody>
      </p:sp>
      <p:grpSp>
        <p:nvGrpSpPr>
          <p:cNvPr id="11" name="Group 10">
            <a:extLst>
              <a:ext uri="{FF2B5EF4-FFF2-40B4-BE49-F238E27FC236}">
                <a16:creationId xmlns:a16="http://schemas.microsoft.com/office/drawing/2014/main" id="{56DF3949-3656-429D-871E-11F621389633}"/>
              </a:ext>
            </a:extLst>
          </p:cNvPr>
          <p:cNvGrpSpPr/>
          <p:nvPr/>
        </p:nvGrpSpPr>
        <p:grpSpPr>
          <a:xfrm>
            <a:off x="10244281" y="174721"/>
            <a:ext cx="1523649" cy="1156003"/>
            <a:chOff x="6877878" y="35472"/>
            <a:chExt cx="1431235" cy="1134701"/>
          </a:xfrm>
        </p:grpSpPr>
        <p:pic>
          <p:nvPicPr>
            <p:cNvPr id="12" name="Picture 11">
              <a:extLst>
                <a:ext uri="{FF2B5EF4-FFF2-40B4-BE49-F238E27FC236}">
                  <a16:creationId xmlns:a16="http://schemas.microsoft.com/office/drawing/2014/main" id="{E78F27D2-0D47-4051-86FB-879CD8B3BA8B}"/>
                </a:ext>
              </a:extLst>
            </p:cNvPr>
            <p:cNvPicPr>
              <a:picLocks noChangeAspect="1"/>
            </p:cNvPicPr>
            <p:nvPr/>
          </p:nvPicPr>
          <p:blipFill>
            <a:blip r:embed="rId2"/>
            <a:stretch>
              <a:fillRect/>
            </a:stretch>
          </p:blipFill>
          <p:spPr>
            <a:xfrm>
              <a:off x="6972508" y="35472"/>
              <a:ext cx="1336605" cy="703814"/>
            </a:xfrm>
            <a:prstGeom prst="rect">
              <a:avLst/>
            </a:prstGeom>
          </p:spPr>
        </p:pic>
        <p:sp>
          <p:nvSpPr>
            <p:cNvPr id="15" name="TextBox 14">
              <a:extLst>
                <a:ext uri="{FF2B5EF4-FFF2-40B4-BE49-F238E27FC236}">
                  <a16:creationId xmlns:a16="http://schemas.microsoft.com/office/drawing/2014/main" id="{356E7365-05B6-40AC-9283-3DA2C8256013}"/>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pSp>
        <p:nvGrpSpPr>
          <p:cNvPr id="21" name="Group 20">
            <a:extLst>
              <a:ext uri="{FF2B5EF4-FFF2-40B4-BE49-F238E27FC236}">
                <a16:creationId xmlns:a16="http://schemas.microsoft.com/office/drawing/2014/main" id="{62325DF7-9904-44FC-886B-4DCB60B9D112}"/>
              </a:ext>
            </a:extLst>
          </p:cNvPr>
          <p:cNvGrpSpPr/>
          <p:nvPr/>
        </p:nvGrpSpPr>
        <p:grpSpPr>
          <a:xfrm>
            <a:off x="263857" y="1068725"/>
            <a:ext cx="11928143" cy="5614554"/>
            <a:chOff x="1516935" y="1715153"/>
            <a:chExt cx="8539796" cy="4454557"/>
          </a:xfrm>
        </p:grpSpPr>
        <p:sp>
          <p:nvSpPr>
            <p:cNvPr id="4" name="Freeform: Shape 3">
              <a:extLst>
                <a:ext uri="{FF2B5EF4-FFF2-40B4-BE49-F238E27FC236}">
                  <a16:creationId xmlns:a16="http://schemas.microsoft.com/office/drawing/2014/main" id="{D1BF50F6-10E0-4AF4-ADCB-23A2A583F795}"/>
                </a:ext>
              </a:extLst>
            </p:cNvPr>
            <p:cNvSpPr/>
            <p:nvPr/>
          </p:nvSpPr>
          <p:spPr>
            <a:xfrm>
              <a:off x="1593236" y="2286239"/>
              <a:ext cx="3062781" cy="3066377"/>
            </a:xfrm>
            <a:custGeom>
              <a:avLst/>
              <a:gdLst>
                <a:gd name="connsiteX0" fmla="*/ 0 w 5688993"/>
                <a:gd name="connsiteY0" fmla="*/ 1533189 h 3066377"/>
                <a:gd name="connsiteX1" fmla="*/ 2844497 w 5688993"/>
                <a:gd name="connsiteY1" fmla="*/ 0 h 3066377"/>
                <a:gd name="connsiteX2" fmla="*/ 5688994 w 5688993"/>
                <a:gd name="connsiteY2" fmla="*/ 1533189 h 3066377"/>
                <a:gd name="connsiteX3" fmla="*/ 2844497 w 5688993"/>
                <a:gd name="connsiteY3" fmla="*/ 3066378 h 3066377"/>
                <a:gd name="connsiteX4" fmla="*/ 0 w 5688993"/>
                <a:gd name="connsiteY4" fmla="*/ 1533189 h 3066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993" h="3066377">
                  <a:moveTo>
                    <a:pt x="0" y="1533189"/>
                  </a:moveTo>
                  <a:cubicBezTo>
                    <a:pt x="0" y="686432"/>
                    <a:pt x="1273525" y="0"/>
                    <a:pt x="2844497" y="0"/>
                  </a:cubicBezTo>
                  <a:cubicBezTo>
                    <a:pt x="4415469" y="0"/>
                    <a:pt x="5688994" y="686432"/>
                    <a:pt x="5688994" y="1533189"/>
                  </a:cubicBezTo>
                  <a:cubicBezTo>
                    <a:pt x="5688994" y="2379946"/>
                    <a:pt x="4415469" y="3066378"/>
                    <a:pt x="2844497" y="3066378"/>
                  </a:cubicBezTo>
                  <a:cubicBezTo>
                    <a:pt x="1273525" y="3066378"/>
                    <a:pt x="0" y="2379946"/>
                    <a:pt x="0" y="1533189"/>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68694" tIns="484621" rIns="868694" bIns="484621"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tx1"/>
                </a:solidFill>
              </a:endParaRPr>
            </a:p>
          </p:txBody>
        </p:sp>
        <p:sp>
          <p:nvSpPr>
            <p:cNvPr id="5" name="Block Arc 4">
              <a:extLst>
                <a:ext uri="{FF2B5EF4-FFF2-40B4-BE49-F238E27FC236}">
                  <a16:creationId xmlns:a16="http://schemas.microsoft.com/office/drawing/2014/main" id="{9BD3C6A2-EEB1-4816-B3FE-1BC731999014}"/>
                </a:ext>
              </a:extLst>
            </p:cNvPr>
            <p:cNvSpPr/>
            <p:nvPr/>
          </p:nvSpPr>
          <p:spPr>
            <a:xfrm>
              <a:off x="1516935" y="1889206"/>
              <a:ext cx="4051019" cy="4222942"/>
            </a:xfrm>
            <a:prstGeom prst="blockArc">
              <a:avLst>
                <a:gd name="adj1" fmla="val 17527788"/>
                <a:gd name="adj2" fmla="val 4119114"/>
                <a:gd name="adj3" fmla="val 575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4CF4954B-C8F8-4698-A5AE-C82DA8E35FF4}"/>
                </a:ext>
              </a:extLst>
            </p:cNvPr>
            <p:cNvSpPr/>
            <p:nvPr/>
          </p:nvSpPr>
          <p:spPr>
            <a:xfrm>
              <a:off x="6796174" y="3985054"/>
              <a:ext cx="3260557" cy="768472"/>
            </a:xfrm>
            <a:custGeom>
              <a:avLst/>
              <a:gdLst>
                <a:gd name="connsiteX0" fmla="*/ 0 w 3260557"/>
                <a:gd name="connsiteY0" fmla="*/ 0 h 768472"/>
                <a:gd name="connsiteX1" fmla="*/ 3260557 w 3260557"/>
                <a:gd name="connsiteY1" fmla="*/ 0 h 768472"/>
                <a:gd name="connsiteX2" fmla="*/ 3260557 w 3260557"/>
                <a:gd name="connsiteY2" fmla="*/ 768472 h 768472"/>
                <a:gd name="connsiteX3" fmla="*/ 0 w 3260557"/>
                <a:gd name="connsiteY3" fmla="*/ 768472 h 768472"/>
                <a:gd name="connsiteX4" fmla="*/ 0 w 3260557"/>
                <a:gd name="connsiteY4" fmla="*/ 0 h 76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557" h="768472">
                  <a:moveTo>
                    <a:pt x="0" y="0"/>
                  </a:moveTo>
                  <a:lnTo>
                    <a:pt x="3260557" y="0"/>
                  </a:lnTo>
                  <a:lnTo>
                    <a:pt x="3260557" y="768472"/>
                  </a:lnTo>
                  <a:lnTo>
                    <a:pt x="0" y="768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             </a:t>
              </a:r>
            </a:p>
          </p:txBody>
        </p:sp>
        <p:grpSp>
          <p:nvGrpSpPr>
            <p:cNvPr id="19" name="Group 18">
              <a:extLst>
                <a:ext uri="{FF2B5EF4-FFF2-40B4-BE49-F238E27FC236}">
                  <a16:creationId xmlns:a16="http://schemas.microsoft.com/office/drawing/2014/main" id="{65A7E719-7BD6-4FC4-94F0-8F5CFE9FA17E}"/>
                </a:ext>
              </a:extLst>
            </p:cNvPr>
            <p:cNvGrpSpPr/>
            <p:nvPr/>
          </p:nvGrpSpPr>
          <p:grpSpPr>
            <a:xfrm>
              <a:off x="3875703" y="1715153"/>
              <a:ext cx="3393378" cy="4454557"/>
              <a:chOff x="3875703" y="1715153"/>
              <a:chExt cx="3393378" cy="4454557"/>
            </a:xfrm>
          </p:grpSpPr>
          <p:sp>
            <p:nvSpPr>
              <p:cNvPr id="7" name="Oval 6">
                <a:extLst>
                  <a:ext uri="{FF2B5EF4-FFF2-40B4-BE49-F238E27FC236}">
                    <a16:creationId xmlns:a16="http://schemas.microsoft.com/office/drawing/2014/main" id="{14B8C171-AF12-406F-A0E9-6389CC637F76}"/>
                  </a:ext>
                </a:extLst>
              </p:cNvPr>
              <p:cNvSpPr/>
              <p:nvPr/>
            </p:nvSpPr>
            <p:spPr>
              <a:xfrm>
                <a:off x="4218241" y="1715153"/>
                <a:ext cx="1163785" cy="1142171"/>
              </a:xfrm>
              <a:prstGeom prst="ellipse">
                <a:avLst/>
              </a:prstGeom>
              <a:blipFill>
                <a:blip r:embed="rId3">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a:extLst>
                  <a:ext uri="{FF2B5EF4-FFF2-40B4-BE49-F238E27FC236}">
                    <a16:creationId xmlns:a16="http://schemas.microsoft.com/office/drawing/2014/main" id="{9D99D51F-9011-47D4-8BBD-0DFAAE649CCD}"/>
                  </a:ext>
                </a:extLst>
              </p:cNvPr>
              <p:cNvSpPr/>
              <p:nvPr/>
            </p:nvSpPr>
            <p:spPr>
              <a:xfrm>
                <a:off x="4826391" y="3562768"/>
                <a:ext cx="1044638" cy="1042222"/>
              </a:xfrm>
              <a:prstGeom prst="ellipse">
                <a:avLst/>
              </a:prstGeom>
              <a:blipFill>
                <a:blip r:embed="rId4"/>
                <a:srcRect/>
                <a:stretch>
                  <a:fillRect t="-82000" b="-8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Oval 16">
                <a:extLst>
                  <a:ext uri="{FF2B5EF4-FFF2-40B4-BE49-F238E27FC236}">
                    <a16:creationId xmlns:a16="http://schemas.microsoft.com/office/drawing/2014/main" id="{75C7E31B-041B-4855-AA04-B604B42415E1}"/>
                  </a:ext>
                </a:extLst>
              </p:cNvPr>
              <p:cNvSpPr/>
              <p:nvPr/>
            </p:nvSpPr>
            <p:spPr>
              <a:xfrm>
                <a:off x="3875703" y="5027539"/>
                <a:ext cx="1157667" cy="1142171"/>
              </a:xfrm>
              <a:prstGeom prst="ellipse">
                <a:avLst/>
              </a:prstGeom>
              <a:blipFill rotWithShape="1">
                <a:blip r:embed="rId5"/>
                <a:srcRect/>
                <a:stretch>
                  <a:fillRect t="-27000" b="-2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993D0538-4BC2-4704-AAC8-C26A716F1CFE}"/>
                  </a:ext>
                </a:extLst>
              </p:cNvPr>
              <p:cNvSpPr/>
              <p:nvPr/>
            </p:nvSpPr>
            <p:spPr>
              <a:xfrm>
                <a:off x="5382026" y="1775103"/>
                <a:ext cx="1887055" cy="615553"/>
              </a:xfrm>
              <a:prstGeom prst="rect">
                <a:avLst/>
              </a:prstGeom>
              <a:noFill/>
            </p:spPr>
            <p:txBody>
              <a:bodyPr wrap="none" lIns="91440" tIns="45720" rIns="91440" bIns="45720">
                <a:spAutoFit/>
              </a:bodyPr>
              <a:lstStyle/>
              <a:p>
                <a:r>
                  <a:rPr lang="en-US" b="1" dirty="0">
                    <a:ln w="0"/>
                    <a:effectLst>
                      <a:reflection blurRad="6350" stA="53000" endA="300" endPos="35500" dir="5400000" sy="-90000" algn="bl" rotWithShape="0"/>
                    </a:effectLst>
                  </a:rPr>
                  <a:t>Personnel Cost </a:t>
                </a:r>
              </a:p>
              <a:p>
                <a:r>
                  <a:rPr lang="en-US" sz="1600" b="1" strike="sngStrike" dirty="0">
                    <a:ln w="0"/>
                    <a:effectLst>
                      <a:reflection blurRad="6350" stA="53000" endA="300" endPos="35500" dir="5400000" sy="-90000" algn="bl" rotWithShape="0"/>
                    </a:effectLst>
                  </a:rPr>
                  <a:t>N</a:t>
                </a:r>
                <a:r>
                  <a:rPr lang="en-US" sz="1600" b="1" dirty="0">
                    <a:ln w="0"/>
                    <a:effectLst>
                      <a:reflection blurRad="6350" stA="53000" endA="300" endPos="35500" dir="5400000" sy="-90000" algn="bl" rotWithShape="0"/>
                    </a:effectLst>
                  </a:rPr>
                  <a:t>93,091,823,954.47</a:t>
                </a:r>
                <a:endParaRPr lang="en-US" sz="1600" b="1" cap="none" spc="0" dirty="0">
                  <a:ln w="0"/>
                  <a:effectLst>
                    <a:reflection blurRad="6350" stA="53000" endA="300" endPos="35500" dir="5400000" sy="-90000" algn="bl" rotWithShape="0"/>
                  </a:effectLst>
                </a:endParaRPr>
              </a:p>
            </p:txBody>
          </p:sp>
        </p:grpSp>
        <p:sp>
          <p:nvSpPr>
            <p:cNvPr id="13" name="Rectangle 12">
              <a:extLst>
                <a:ext uri="{FF2B5EF4-FFF2-40B4-BE49-F238E27FC236}">
                  <a16:creationId xmlns:a16="http://schemas.microsoft.com/office/drawing/2014/main" id="{8C67AB25-DAF0-4CD0-AEEF-588EC95648C8}"/>
                </a:ext>
              </a:extLst>
            </p:cNvPr>
            <p:cNvSpPr/>
            <p:nvPr/>
          </p:nvSpPr>
          <p:spPr>
            <a:xfrm>
              <a:off x="5943823" y="3832114"/>
              <a:ext cx="1474614" cy="488376"/>
            </a:xfrm>
            <a:prstGeom prst="rect">
              <a:avLst/>
            </a:prstGeom>
            <a:noFill/>
          </p:spPr>
          <p:txBody>
            <a:bodyPr wrap="square" lIns="91440" tIns="45720" rIns="91440" bIns="45720">
              <a:spAutoFit/>
            </a:bodyPr>
            <a:lstStyle/>
            <a:p>
              <a:r>
                <a:rPr lang="en-US" b="1" i="1" dirty="0">
                  <a:ln w="0"/>
                  <a:effectLst>
                    <a:reflection blurRad="6350" stA="53000" endA="300" endPos="35500" dir="5400000" sy="-90000" algn="bl" rotWithShape="0"/>
                  </a:effectLst>
                </a:rPr>
                <a:t>Overhead Cost </a:t>
              </a:r>
              <a:r>
                <a:rPr lang="en-US" sz="1600" b="1" i="1" strike="sngStrike" dirty="0">
                  <a:ln w="0"/>
                  <a:effectLst>
                    <a:reflection blurRad="6350" stA="53000" endA="300" endPos="35500" dir="5400000" sy="-90000" algn="bl" rotWithShape="0"/>
                  </a:effectLst>
                </a:rPr>
                <a:t>N</a:t>
              </a:r>
              <a:r>
                <a:rPr lang="en-US" sz="1600" b="1" i="1" dirty="0">
                  <a:ln w="0"/>
                  <a:effectLst>
                    <a:reflection blurRad="6350" stA="53000" endA="300" endPos="35500" dir="5400000" sy="-90000" algn="bl" rotWithShape="0"/>
                  </a:effectLst>
                </a:rPr>
                <a:t>60,088,651,993.30</a:t>
              </a:r>
              <a:r>
                <a:rPr lang="en-US" sz="1600" b="1" i="1" u="sng" dirty="0">
                  <a:ln w="9525">
                    <a:solidFill>
                      <a:schemeClr val="bg1"/>
                    </a:solidFill>
                    <a:prstDash val="solid"/>
                  </a:ln>
                </a:rPr>
                <a:t> </a:t>
              </a:r>
              <a:endParaRPr lang="en-US" sz="1600" b="1" i="1" u="sng" cap="none" spc="0" dirty="0">
                <a:ln w="9525">
                  <a:solidFill>
                    <a:schemeClr val="bg1"/>
                  </a:solidFill>
                  <a:prstDash val="solid"/>
                </a:ln>
              </a:endParaRPr>
            </a:p>
          </p:txBody>
        </p:sp>
        <p:sp>
          <p:nvSpPr>
            <p:cNvPr id="14" name="Rectangle 13">
              <a:extLst>
                <a:ext uri="{FF2B5EF4-FFF2-40B4-BE49-F238E27FC236}">
                  <a16:creationId xmlns:a16="http://schemas.microsoft.com/office/drawing/2014/main" id="{15AA6936-7C05-40F9-9FED-839ECABBAD99}"/>
                </a:ext>
              </a:extLst>
            </p:cNvPr>
            <p:cNvSpPr/>
            <p:nvPr/>
          </p:nvSpPr>
          <p:spPr>
            <a:xfrm>
              <a:off x="5033370" y="5554157"/>
              <a:ext cx="2764971" cy="615553"/>
            </a:xfrm>
            <a:prstGeom prst="rect">
              <a:avLst/>
            </a:prstGeom>
            <a:noFill/>
          </p:spPr>
          <p:txBody>
            <a:bodyPr wrap="square" lIns="91440" tIns="45720" rIns="91440" bIns="45720">
              <a:spAutoFit/>
            </a:bodyPr>
            <a:lstStyle/>
            <a:p>
              <a:r>
                <a:rPr lang="en-US" b="1" i="1" dirty="0">
                  <a:ln w="0"/>
                  <a:effectLst>
                    <a:reflection blurRad="6350" stA="53000" endA="300" endPos="35500" dir="5400000" sy="-90000" algn="bl" rotWithShape="0"/>
                  </a:effectLst>
                </a:rPr>
                <a:t>Capital Expenditure </a:t>
              </a:r>
            </a:p>
            <a:p>
              <a:r>
                <a:rPr lang="en-US" sz="1600" b="1" i="1" strike="sngStrike" dirty="0">
                  <a:ln w="0"/>
                  <a:effectLst>
                    <a:reflection blurRad="6350" stA="53000" endA="300" endPos="35500" dir="5400000" sy="-90000" algn="bl" rotWithShape="0"/>
                  </a:effectLst>
                </a:rPr>
                <a:t>N</a:t>
              </a:r>
              <a:r>
                <a:rPr lang="en-US" sz="1600" b="1" i="1" dirty="0">
                  <a:ln w="0"/>
                  <a:effectLst>
                    <a:reflection blurRad="6350" stA="53000" endA="300" endPos="35500" dir="5400000" sy="-90000" algn="bl" rotWithShape="0"/>
                  </a:effectLst>
                </a:rPr>
                <a:t>197,554,673,791.80</a:t>
              </a:r>
              <a:endParaRPr lang="en-US" sz="1600" b="1" i="1" cap="none" spc="0" dirty="0">
                <a:ln w="0"/>
                <a:effectLst>
                  <a:reflection blurRad="6350" stA="53000" endA="300" endPos="35500" dir="5400000" sy="-90000" algn="bl" rotWithShape="0"/>
                </a:effectLst>
              </a:endParaRPr>
            </a:p>
          </p:txBody>
        </p:sp>
        <p:sp>
          <p:nvSpPr>
            <p:cNvPr id="20" name="Rectangle 19">
              <a:extLst>
                <a:ext uri="{FF2B5EF4-FFF2-40B4-BE49-F238E27FC236}">
                  <a16:creationId xmlns:a16="http://schemas.microsoft.com/office/drawing/2014/main" id="{37D42BAB-2E24-4E64-B3B3-4FEB9848F9F5}"/>
                </a:ext>
              </a:extLst>
            </p:cNvPr>
            <p:cNvSpPr/>
            <p:nvPr/>
          </p:nvSpPr>
          <p:spPr>
            <a:xfrm>
              <a:off x="1969105" y="3279873"/>
              <a:ext cx="2527557" cy="1018740"/>
            </a:xfrm>
            <a:prstGeom prst="rect">
              <a:avLst/>
            </a:prstGeom>
          </p:spPr>
          <p:txBody>
            <a:bodyPr wrap="square">
              <a:spAutoFit/>
            </a:bodyPr>
            <a:lstStyle/>
            <a:p>
              <a:pPr lvl="0" algn="ctr" defTabSz="1244600">
                <a:lnSpc>
                  <a:spcPct val="90000"/>
                </a:lnSpc>
                <a:spcBef>
                  <a:spcPct val="0"/>
                </a:spcBef>
                <a:spcAft>
                  <a:spcPct val="35000"/>
                </a:spcAft>
              </a:pPr>
              <a:r>
                <a:rPr lang="en-US" sz="2800" b="1" dirty="0"/>
                <a:t>TOTAL</a:t>
              </a:r>
            </a:p>
            <a:p>
              <a:pPr lvl="0" algn="ctr" defTabSz="1244600">
                <a:lnSpc>
                  <a:spcPct val="90000"/>
                </a:lnSpc>
                <a:spcBef>
                  <a:spcPct val="0"/>
                </a:spcBef>
                <a:spcAft>
                  <a:spcPct val="35000"/>
                </a:spcAft>
              </a:pPr>
              <a:r>
                <a:rPr lang="en-US" sz="2800" b="1" dirty="0"/>
                <a:t>EXPENDITURE</a:t>
              </a:r>
            </a:p>
          </p:txBody>
        </p:sp>
      </p:grpSp>
      <p:pic>
        <p:nvPicPr>
          <p:cNvPr id="3" name="Picture 2">
            <a:extLst>
              <a:ext uri="{FF2B5EF4-FFF2-40B4-BE49-F238E27FC236}">
                <a16:creationId xmlns:a16="http://schemas.microsoft.com/office/drawing/2014/main" id="{9BD4F5F5-6578-0F79-67C9-1D0B45060C41}"/>
              </a:ext>
            </a:extLst>
          </p:cNvPr>
          <p:cNvPicPr>
            <a:picLocks noChangeAspect="1"/>
          </p:cNvPicPr>
          <p:nvPr/>
        </p:nvPicPr>
        <p:blipFill>
          <a:blip r:embed="rId6"/>
          <a:stretch>
            <a:fillRect/>
          </a:stretch>
        </p:blipFill>
        <p:spPr>
          <a:xfrm>
            <a:off x="8314969" y="1330724"/>
            <a:ext cx="3725788" cy="5944719"/>
          </a:xfrm>
          <a:prstGeom prst="rect">
            <a:avLst/>
          </a:prstGeom>
        </p:spPr>
      </p:pic>
    </p:spTree>
    <p:extLst>
      <p:ext uri="{BB962C8B-B14F-4D97-AF65-F5344CB8AC3E}">
        <p14:creationId xmlns:p14="http://schemas.microsoft.com/office/powerpoint/2010/main" val="220091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6872E71-E211-422B-AF6E-68D85DF5FD97}"/>
              </a:ext>
            </a:extLst>
          </p:cNvPr>
          <p:cNvGraphicFramePr/>
          <p:nvPr>
            <p:extLst>
              <p:ext uri="{D42A27DB-BD31-4B8C-83A1-F6EECF244321}">
                <p14:modId xmlns:p14="http://schemas.microsoft.com/office/powerpoint/2010/main" val="190946844"/>
              </p:ext>
            </p:extLst>
          </p:nvPr>
        </p:nvGraphicFramePr>
        <p:xfrm>
          <a:off x="6096000" y="1111236"/>
          <a:ext cx="5764696" cy="5933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E474267-8ED7-4C41-85EB-FEB20EC5A9E7}"/>
              </a:ext>
            </a:extLst>
          </p:cNvPr>
          <p:cNvGrpSpPr/>
          <p:nvPr/>
        </p:nvGrpSpPr>
        <p:grpSpPr>
          <a:xfrm>
            <a:off x="10244281" y="174721"/>
            <a:ext cx="1523649" cy="1156003"/>
            <a:chOff x="6877878" y="35472"/>
            <a:chExt cx="1431235" cy="1134701"/>
          </a:xfrm>
        </p:grpSpPr>
        <p:pic>
          <p:nvPicPr>
            <p:cNvPr id="4" name="Picture 3">
              <a:extLst>
                <a:ext uri="{FF2B5EF4-FFF2-40B4-BE49-F238E27FC236}">
                  <a16:creationId xmlns:a16="http://schemas.microsoft.com/office/drawing/2014/main" id="{1DD479CF-1941-49C0-A26F-2E1189FAC1ED}"/>
                </a:ext>
              </a:extLst>
            </p:cNvPr>
            <p:cNvPicPr>
              <a:picLocks noChangeAspect="1"/>
            </p:cNvPicPr>
            <p:nvPr/>
          </p:nvPicPr>
          <p:blipFill>
            <a:blip r:embed="rId7"/>
            <a:stretch>
              <a:fillRect/>
            </a:stretch>
          </p:blipFill>
          <p:spPr>
            <a:xfrm>
              <a:off x="6972508" y="35472"/>
              <a:ext cx="1336605" cy="703814"/>
            </a:xfrm>
            <a:prstGeom prst="rect">
              <a:avLst/>
            </a:prstGeom>
          </p:spPr>
        </p:pic>
        <p:sp>
          <p:nvSpPr>
            <p:cNvPr id="5" name="TextBox 4">
              <a:extLst>
                <a:ext uri="{FF2B5EF4-FFF2-40B4-BE49-F238E27FC236}">
                  <a16:creationId xmlns:a16="http://schemas.microsoft.com/office/drawing/2014/main" id="{E1DEC56D-2FE3-470D-8A6D-00189246B8B3}"/>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sp>
        <p:nvSpPr>
          <p:cNvPr id="6" name="TextBox 5">
            <a:extLst>
              <a:ext uri="{FF2B5EF4-FFF2-40B4-BE49-F238E27FC236}">
                <a16:creationId xmlns:a16="http://schemas.microsoft.com/office/drawing/2014/main" id="{06DAF916-4A9E-4150-8CBA-6655B4BFA394}"/>
              </a:ext>
            </a:extLst>
          </p:cNvPr>
          <p:cNvSpPr txBox="1"/>
          <p:nvPr/>
        </p:nvSpPr>
        <p:spPr>
          <a:xfrm>
            <a:off x="691321" y="491638"/>
            <a:ext cx="2734050" cy="8002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solidFill>
                  <a:srgbClr val="FF0000"/>
                </a:solidFill>
              </a:rPr>
              <a:t>WHERE </a:t>
            </a:r>
          </a:p>
          <a:p>
            <a:r>
              <a:rPr lang="en-US" b="1" dirty="0">
                <a:solidFill>
                  <a:srgbClr val="FF0000"/>
                </a:solidFill>
              </a:rPr>
              <a:t>DOES THE MONEY GO</a:t>
            </a:r>
          </a:p>
        </p:txBody>
      </p:sp>
      <p:graphicFrame>
        <p:nvGraphicFramePr>
          <p:cNvPr id="7" name="Table 8">
            <a:extLst>
              <a:ext uri="{FF2B5EF4-FFF2-40B4-BE49-F238E27FC236}">
                <a16:creationId xmlns:a16="http://schemas.microsoft.com/office/drawing/2014/main" id="{B593B39E-9112-4A2F-A8EC-056ECEC6537D}"/>
              </a:ext>
            </a:extLst>
          </p:cNvPr>
          <p:cNvGraphicFramePr>
            <a:graphicFrameLocks noGrp="1"/>
          </p:cNvGraphicFramePr>
          <p:nvPr>
            <p:extLst>
              <p:ext uri="{D42A27DB-BD31-4B8C-83A1-F6EECF244321}">
                <p14:modId xmlns:p14="http://schemas.microsoft.com/office/powerpoint/2010/main" val="1184645815"/>
              </p:ext>
            </p:extLst>
          </p:nvPr>
        </p:nvGraphicFramePr>
        <p:xfrm>
          <a:off x="454990" y="1689336"/>
          <a:ext cx="5362714" cy="4164821"/>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2681357">
                  <a:extLst>
                    <a:ext uri="{9D8B030D-6E8A-4147-A177-3AD203B41FA5}">
                      <a16:colId xmlns:a16="http://schemas.microsoft.com/office/drawing/2014/main" val="4045406386"/>
                    </a:ext>
                  </a:extLst>
                </a:gridCol>
                <a:gridCol w="2681357">
                  <a:extLst>
                    <a:ext uri="{9D8B030D-6E8A-4147-A177-3AD203B41FA5}">
                      <a16:colId xmlns:a16="http://schemas.microsoft.com/office/drawing/2014/main" val="1782685202"/>
                    </a:ext>
                  </a:extLst>
                </a:gridCol>
              </a:tblGrid>
              <a:tr h="443212">
                <a:tc>
                  <a:txBody>
                    <a:bodyPr/>
                    <a:lstStyle/>
                    <a:p>
                      <a:pPr algn="ctr"/>
                      <a:r>
                        <a:rPr lang="en-US" dirty="0"/>
                        <a:t>PARTICULAR</a:t>
                      </a:r>
                      <a:endParaRPr lang="en-US" dirty="0">
                        <a:solidFill>
                          <a:schemeClr val="bg1"/>
                        </a:solidFill>
                      </a:endParaRPr>
                    </a:p>
                  </a:txBody>
                  <a:tcPr/>
                </a:tc>
                <a:tc>
                  <a:txBody>
                    <a:bodyPr/>
                    <a:lstStyle/>
                    <a:p>
                      <a:pPr algn="ctr"/>
                      <a:r>
                        <a:rPr lang="en-US" dirty="0"/>
                        <a:t>ESTIMATES (</a:t>
                      </a:r>
                      <a:r>
                        <a:rPr lang="en-US" strike="sngStrike" dirty="0"/>
                        <a:t>N</a:t>
                      </a:r>
                      <a:r>
                        <a:rPr lang="en-US" dirty="0"/>
                        <a:t>)</a:t>
                      </a:r>
                      <a:endParaRPr lang="en-US" dirty="0">
                        <a:solidFill>
                          <a:schemeClr val="bg1"/>
                        </a:solidFill>
                      </a:endParaRPr>
                    </a:p>
                  </a:txBody>
                  <a:tcPr/>
                </a:tc>
                <a:extLst>
                  <a:ext uri="{0D108BD9-81ED-4DB2-BD59-A6C34878D82A}">
                    <a16:rowId xmlns:a16="http://schemas.microsoft.com/office/drawing/2014/main" val="2188387439"/>
                  </a:ext>
                </a:extLst>
              </a:tr>
              <a:tr h="443212">
                <a:tc>
                  <a:txBody>
                    <a:bodyPr/>
                    <a:lstStyle/>
                    <a:p>
                      <a:pPr algn="l"/>
                      <a:r>
                        <a:rPr lang="en-US" sz="1400" dirty="0"/>
                        <a:t>SALARIES &amp; ALLOWANCES</a:t>
                      </a:r>
                      <a:endParaRPr lang="en-US" sz="1400" dirty="0">
                        <a:latin typeface="+mn-lt"/>
                      </a:endParaRPr>
                    </a:p>
                  </a:txBody>
                  <a:tcPr anchor="ctr"/>
                </a:tc>
                <a:tc>
                  <a:txBody>
                    <a:bodyPr/>
                    <a:lstStyle/>
                    <a:p>
                      <a:pPr algn="ctr" fontAlgn="t"/>
                      <a:r>
                        <a:rPr lang="en-US" sz="1400" u="none" strike="noStrike" dirty="0">
                          <a:effectLst/>
                        </a:rPr>
                        <a:t>          </a:t>
                      </a:r>
                    </a:p>
                    <a:p>
                      <a:pPr algn="ctr" fontAlgn="t"/>
                      <a:r>
                        <a:rPr lang="en-US" sz="1400" u="none" strike="noStrike" dirty="0">
                          <a:effectLst/>
                        </a:rPr>
                        <a:t>75,879,021,496.48</a:t>
                      </a:r>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222064933"/>
                  </a:ext>
                </a:extLst>
              </a:tr>
              <a:tr h="443212">
                <a:tc>
                  <a:txBody>
                    <a:bodyPr/>
                    <a:lstStyle/>
                    <a:p>
                      <a:pPr algn="l"/>
                      <a:r>
                        <a:rPr lang="en-US" sz="1400" dirty="0"/>
                        <a:t>CRFC</a:t>
                      </a:r>
                      <a:endParaRPr lang="en-US" sz="1400" dirty="0">
                        <a:latin typeface="+mn-lt"/>
                      </a:endParaRPr>
                    </a:p>
                  </a:txBody>
                  <a:tcPr anchor="ctr"/>
                </a:tc>
                <a:tc>
                  <a:txBody>
                    <a:bodyPr/>
                    <a:lstStyle/>
                    <a:p>
                      <a:pPr algn="ctr" rtl="0" fontAlgn="b"/>
                      <a:r>
                        <a:rPr lang="en-US" sz="1400" u="none" strike="noStrike" dirty="0">
                          <a:effectLst/>
                        </a:rPr>
                        <a:t>17,212,802,457.99</a:t>
                      </a:r>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04235135"/>
                  </a:ext>
                </a:extLst>
              </a:tr>
              <a:tr h="300382">
                <a:tc>
                  <a:txBody>
                    <a:bodyPr/>
                    <a:lstStyle/>
                    <a:p>
                      <a:pPr algn="l"/>
                      <a:r>
                        <a:rPr lang="en-US" sz="1400" dirty="0"/>
                        <a:t>TOTAL PERSONNEL COST</a:t>
                      </a:r>
                      <a:endParaRPr lang="en-US" sz="1400" dirty="0">
                        <a:latin typeface="+mn-lt"/>
                      </a:endParaRPr>
                    </a:p>
                  </a:txBody>
                  <a:tcPr anchor="ctr"/>
                </a:tc>
                <a:tc>
                  <a:txBody>
                    <a:bodyPr/>
                    <a:lstStyle/>
                    <a:p>
                      <a:pPr algn="ctr" fontAlgn="t"/>
                      <a:r>
                        <a:rPr lang="en-US" sz="1400" u="none" strike="noStrike" dirty="0">
                          <a:effectLst/>
                        </a:rPr>
                        <a:t>                                  93,091,823,954.47 </a:t>
                      </a:r>
                    </a:p>
                    <a:p>
                      <a:pPr algn="ctr" fontAlgn="t"/>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00670283"/>
                  </a:ext>
                </a:extLst>
              </a:tr>
              <a:tr h="443212">
                <a:tc>
                  <a:txBody>
                    <a:bodyPr/>
                    <a:lstStyle/>
                    <a:p>
                      <a:pPr algn="l"/>
                      <a:r>
                        <a:rPr lang="en-US" sz="1400" dirty="0"/>
                        <a:t>OVERHEAD</a:t>
                      </a:r>
                      <a:endParaRPr lang="en-US" sz="1400" dirty="0">
                        <a:latin typeface="+mn-lt"/>
                      </a:endParaRPr>
                    </a:p>
                  </a:txBody>
                  <a:tcPr anchor="ctr"/>
                </a:tc>
                <a:tc>
                  <a:txBody>
                    <a:bodyPr/>
                    <a:lstStyle/>
                    <a:p>
                      <a:pPr algn="ctr" rtl="0" fontAlgn="ctr"/>
                      <a:r>
                        <a:rPr lang="en-US" sz="1400" u="none" strike="noStrike" dirty="0">
                          <a:effectLst/>
                        </a:rPr>
                        <a:t>32,075,256,744.27 </a:t>
                      </a:r>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438725273"/>
                  </a:ext>
                </a:extLst>
              </a:tr>
              <a:tr h="443212">
                <a:tc>
                  <a:txBody>
                    <a:bodyPr/>
                    <a:lstStyle/>
                    <a:p>
                      <a:pPr algn="l"/>
                      <a:r>
                        <a:rPr lang="en-US" sz="1400" dirty="0"/>
                        <a:t>PDC</a:t>
                      </a:r>
                      <a:endParaRPr lang="en-US" sz="1400" dirty="0">
                        <a:latin typeface="+mn-lt"/>
                      </a:endParaRPr>
                    </a:p>
                  </a:txBody>
                  <a:tcPr anchor="ctr"/>
                </a:tc>
                <a:tc>
                  <a:txBody>
                    <a:bodyPr/>
                    <a:lstStyle/>
                    <a:p>
                      <a:pPr algn="ctr" rtl="0" fontAlgn="ctr"/>
                      <a:r>
                        <a:rPr lang="en-US" sz="1400" u="none" strike="noStrike" dirty="0">
                          <a:effectLst/>
                        </a:rPr>
                        <a:t>28,013,395,249.03 </a:t>
                      </a:r>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9080469"/>
                  </a:ext>
                </a:extLst>
              </a:tr>
              <a:tr h="443212">
                <a:tc>
                  <a:txBody>
                    <a:bodyPr/>
                    <a:lstStyle/>
                    <a:p>
                      <a:pPr algn="l"/>
                      <a:r>
                        <a:rPr lang="en-US" sz="1400" dirty="0"/>
                        <a:t>TOTAL RECURRENT EXPENDITURE</a:t>
                      </a:r>
                      <a:endParaRPr lang="en-US" sz="1400" dirty="0">
                        <a:latin typeface="+mn-lt"/>
                      </a:endParaRPr>
                    </a:p>
                  </a:txBody>
                  <a:tcPr anchor="ctr"/>
                </a:tc>
                <a:tc>
                  <a:txBody>
                    <a:bodyPr/>
                    <a:lstStyle/>
                    <a:p>
                      <a:pPr algn="ctr" fontAlgn="t"/>
                      <a:endParaRPr lang="en-US" sz="200" u="none" strike="noStrike" dirty="0">
                        <a:effectLst/>
                      </a:endParaRPr>
                    </a:p>
                    <a:p>
                      <a:pPr algn="ctr" fontAlgn="t"/>
                      <a:r>
                        <a:rPr lang="en-US" sz="1400" u="none" strike="noStrike" dirty="0">
                          <a:effectLst/>
                        </a:rPr>
                        <a:t>153,180,475,947.77 </a:t>
                      </a:r>
                    </a:p>
                    <a:p>
                      <a:pPr algn="ctr" fontAlgn="t"/>
                      <a:endParaRPr lang="en-US" sz="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86905259"/>
                  </a:ext>
                </a:extLst>
              </a:tr>
              <a:tr h="443212">
                <a:tc>
                  <a:txBody>
                    <a:bodyPr/>
                    <a:lstStyle/>
                    <a:p>
                      <a:pPr algn="l"/>
                      <a:r>
                        <a:rPr lang="en-US" sz="1400" dirty="0"/>
                        <a:t>CAPITAL EXPENDITURE</a:t>
                      </a:r>
                      <a:endParaRPr lang="en-US" sz="1400" dirty="0">
                        <a:latin typeface="+mn-lt"/>
                      </a:endParaRPr>
                    </a:p>
                  </a:txBody>
                  <a:tcPr anchor="ctr"/>
                </a:tc>
                <a:tc>
                  <a:txBody>
                    <a:bodyPr/>
                    <a:lstStyle/>
                    <a:p>
                      <a:pPr algn="ctr" fontAlgn="t"/>
                      <a:r>
                        <a:rPr lang="en-US" sz="1400" u="none" strike="noStrike" dirty="0">
                          <a:effectLst/>
                        </a:rPr>
                        <a:t>197,554,673,791.80 </a:t>
                      </a:r>
                      <a:endParaRPr lang="en-US"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92668987"/>
                  </a:ext>
                </a:extLst>
              </a:tr>
              <a:tr h="443212">
                <a:tc>
                  <a:txBody>
                    <a:bodyPr/>
                    <a:lstStyle/>
                    <a:p>
                      <a:pPr algn="l"/>
                      <a:r>
                        <a:rPr lang="en-US" sz="1600" b="1" dirty="0"/>
                        <a:t>TOTAL EXPENDITURE</a:t>
                      </a:r>
                      <a:endParaRPr lang="en-US" sz="1600" b="1" dirty="0">
                        <a:latin typeface="+mn-lt"/>
                      </a:endParaRPr>
                    </a:p>
                  </a:txBody>
                  <a:tcPr anchor="ctr"/>
                </a:tc>
                <a:tc>
                  <a:txBody>
                    <a:bodyPr/>
                    <a:lstStyle/>
                    <a:p>
                      <a:pPr algn="ctr" fontAlgn="t"/>
                      <a:r>
                        <a:rPr lang="en-US" sz="1600" b="1" u="none" strike="noStrike" dirty="0">
                          <a:effectLst/>
                        </a:rPr>
                        <a:t>350,735,149,739.57 </a:t>
                      </a:r>
                      <a:endParaRPr lang="en-US" sz="16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74890081"/>
                  </a:ext>
                </a:extLst>
              </a:tr>
            </a:tbl>
          </a:graphicData>
        </a:graphic>
      </p:graphicFrame>
      <p:sp>
        <p:nvSpPr>
          <p:cNvPr id="9" name="Rectangle 8">
            <a:extLst>
              <a:ext uri="{FF2B5EF4-FFF2-40B4-BE49-F238E27FC236}">
                <a16:creationId xmlns:a16="http://schemas.microsoft.com/office/drawing/2014/main" id="{8F90B074-7443-40A7-A8A3-E4B316D4FB41}"/>
              </a:ext>
            </a:extLst>
          </p:cNvPr>
          <p:cNvSpPr/>
          <p:nvPr/>
        </p:nvSpPr>
        <p:spPr>
          <a:xfrm>
            <a:off x="2734727" y="230027"/>
            <a:ext cx="660758" cy="1323439"/>
          </a:xfrm>
          <a:prstGeom prst="rect">
            <a:avLst/>
          </a:prstGeom>
        </p:spPr>
        <p:txBody>
          <a:bodyPr wrap="none">
            <a:spAutoFit/>
          </a:bodyPr>
          <a:lstStyle/>
          <a:p>
            <a:r>
              <a:rPr lang="en-US" sz="8000" b="1" dirty="0">
                <a:solidFill>
                  <a:srgbClr val="FF0000"/>
                </a:solidFill>
              </a:rPr>
              <a:t>?</a:t>
            </a:r>
            <a:endParaRPr lang="en-US" sz="8000" dirty="0"/>
          </a:p>
        </p:txBody>
      </p:sp>
    </p:spTree>
    <p:extLst>
      <p:ext uri="{BB962C8B-B14F-4D97-AF65-F5344CB8AC3E}">
        <p14:creationId xmlns:p14="http://schemas.microsoft.com/office/powerpoint/2010/main" val="295008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2F3496B-86E3-4863-9F8E-6741AC41FBD8}"/>
              </a:ext>
            </a:extLst>
          </p:cNvPr>
          <p:cNvSpPr txBox="1"/>
          <p:nvPr/>
        </p:nvSpPr>
        <p:spPr>
          <a:xfrm>
            <a:off x="0" y="149460"/>
            <a:ext cx="12192000" cy="40011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261938"/>
            <a:r>
              <a:rPr lang="en-US" sz="2000" b="1" dirty="0">
                <a:solidFill>
                  <a:schemeClr val="bg1"/>
                </a:solidFill>
              </a:rPr>
              <a:t>2022 &amp; 2021 RECURRENT AND CAPITAL EXPENDITURE COMPARISON</a:t>
            </a:r>
          </a:p>
        </p:txBody>
      </p:sp>
      <p:graphicFrame>
        <p:nvGraphicFramePr>
          <p:cNvPr id="8" name="Content Placeholder 4">
            <a:extLst>
              <a:ext uri="{FF2B5EF4-FFF2-40B4-BE49-F238E27FC236}">
                <a16:creationId xmlns:a16="http://schemas.microsoft.com/office/drawing/2014/main" id="{DC1FD5D1-6013-42F1-8B77-B9CA0C8A0D78}"/>
              </a:ext>
            </a:extLst>
          </p:cNvPr>
          <p:cNvGraphicFramePr>
            <a:graphicFrameLocks/>
          </p:cNvGraphicFramePr>
          <p:nvPr>
            <p:extLst>
              <p:ext uri="{D42A27DB-BD31-4B8C-83A1-F6EECF244321}">
                <p14:modId xmlns:p14="http://schemas.microsoft.com/office/powerpoint/2010/main" val="108419440"/>
              </p:ext>
            </p:extLst>
          </p:nvPr>
        </p:nvGraphicFramePr>
        <p:xfrm>
          <a:off x="596978" y="2058737"/>
          <a:ext cx="4942430" cy="3314968"/>
        </p:xfrm>
        <a:graphic>
          <a:graphicData uri="http://schemas.openxmlformats.org/drawingml/2006/table">
            <a:tbl>
              <a:tblPr firstRow="1" bandRow="1">
                <a:tableStyleId>{93296810-A885-4BE3-A3E7-6D5BEEA58F35}</a:tableStyleId>
              </a:tblPr>
              <a:tblGrid>
                <a:gridCol w="1425786">
                  <a:extLst>
                    <a:ext uri="{9D8B030D-6E8A-4147-A177-3AD203B41FA5}">
                      <a16:colId xmlns:a16="http://schemas.microsoft.com/office/drawing/2014/main" val="20000"/>
                    </a:ext>
                  </a:extLst>
                </a:gridCol>
                <a:gridCol w="969818">
                  <a:extLst>
                    <a:ext uri="{9D8B030D-6E8A-4147-A177-3AD203B41FA5}">
                      <a16:colId xmlns:a16="http://schemas.microsoft.com/office/drawing/2014/main" val="20001"/>
                    </a:ext>
                  </a:extLst>
                </a:gridCol>
                <a:gridCol w="699233">
                  <a:extLst>
                    <a:ext uri="{9D8B030D-6E8A-4147-A177-3AD203B41FA5}">
                      <a16:colId xmlns:a16="http://schemas.microsoft.com/office/drawing/2014/main" val="20002"/>
                    </a:ext>
                  </a:extLst>
                </a:gridCol>
                <a:gridCol w="1307375">
                  <a:extLst>
                    <a:ext uri="{9D8B030D-6E8A-4147-A177-3AD203B41FA5}">
                      <a16:colId xmlns:a16="http://schemas.microsoft.com/office/drawing/2014/main" val="20003"/>
                    </a:ext>
                  </a:extLst>
                </a:gridCol>
                <a:gridCol w="540218">
                  <a:extLst>
                    <a:ext uri="{9D8B030D-6E8A-4147-A177-3AD203B41FA5}">
                      <a16:colId xmlns:a16="http://schemas.microsoft.com/office/drawing/2014/main" val="20004"/>
                    </a:ext>
                  </a:extLst>
                </a:gridCol>
              </a:tblGrid>
              <a:tr h="488034">
                <a:tc>
                  <a:txBody>
                    <a:bodyPr/>
                    <a:lstStyle/>
                    <a:p>
                      <a:pPr algn="l" fontAlgn="b"/>
                      <a:endParaRPr lang="en-GB" sz="1600" b="1"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gridSpan="2">
                  <a:txBody>
                    <a:bodyPr/>
                    <a:lstStyle/>
                    <a:p>
                      <a:pPr algn="ctr" fontAlgn="b"/>
                      <a:r>
                        <a:rPr lang="en-GB" sz="2000" u="none" strike="noStrike" dirty="0">
                          <a:effectLst/>
                        </a:rPr>
                        <a:t>2022</a:t>
                      </a:r>
                      <a:endParaRPr lang="en-US" sz="2000" b="1" i="0" u="none" strike="noStrike" dirty="0">
                        <a:solidFill>
                          <a:schemeClr val="bg1"/>
                        </a:solidFill>
                        <a:effectLst/>
                        <a:latin typeface="Calibri" panose="020F0502020204030204" pitchFamily="34" charset="0"/>
                      </a:endParaRPr>
                    </a:p>
                  </a:txBody>
                  <a:tcPr marL="0" marR="0" marT="0" marB="0" anchor="ctr">
                    <a:cell3D prstMaterial="dkEdge">
                      <a:bevel/>
                      <a:lightRig rig="flood" dir="t"/>
                    </a:cell3D>
                  </a:tcPr>
                </a:tc>
                <a:tc hMerge="1">
                  <a:txBody>
                    <a:bodyPr/>
                    <a:lstStyle/>
                    <a:p>
                      <a:endParaRPr lang="en-NG"/>
                    </a:p>
                  </a:txBody>
                  <a:tcPr marL="0" marR="0" marT="0" marB="0" anchor="ctr"/>
                </a:tc>
                <a:tc gridSpan="2">
                  <a:txBody>
                    <a:bodyPr/>
                    <a:lstStyle/>
                    <a:p>
                      <a:pPr algn="ctr" fontAlgn="b"/>
                      <a:r>
                        <a:rPr lang="en-GB" sz="2000" u="none" strike="noStrike" dirty="0">
                          <a:effectLst/>
                        </a:rPr>
                        <a:t>2021</a:t>
                      </a:r>
                      <a:endParaRPr lang="en-US" sz="2000" b="1" i="0" u="none" strike="noStrike" dirty="0">
                        <a:solidFill>
                          <a:schemeClr val="bg1"/>
                        </a:solidFill>
                        <a:effectLst/>
                        <a:latin typeface="Calibri" panose="020F0502020204030204" pitchFamily="34" charset="0"/>
                      </a:endParaRPr>
                    </a:p>
                  </a:txBody>
                  <a:tcPr marL="0" marR="0" marT="0" marB="0" anchor="ctr">
                    <a:cell3D prstMaterial="dkEdge">
                      <a:bevel/>
                      <a:lightRig rig="flood" dir="t"/>
                    </a:cell3D>
                  </a:tcPr>
                </a:tc>
                <a:tc hMerge="1">
                  <a:txBody>
                    <a:bodyPr/>
                    <a:lstStyle/>
                    <a:p>
                      <a:endParaRPr lang="en-NG"/>
                    </a:p>
                  </a:txBody>
                  <a:tcPr marL="0" marR="0" marT="0" marB="0" anchor="ctr"/>
                </a:tc>
                <a:extLst>
                  <a:ext uri="{0D108BD9-81ED-4DB2-BD59-A6C34878D82A}">
                    <a16:rowId xmlns:a16="http://schemas.microsoft.com/office/drawing/2014/main" val="10000"/>
                  </a:ext>
                </a:extLst>
              </a:tr>
              <a:tr h="421716">
                <a:tc>
                  <a:txBody>
                    <a:bodyPr/>
                    <a:lstStyle/>
                    <a:p>
                      <a:pPr algn="l" fontAlgn="b"/>
                      <a:endParaRPr lang="en-GB" sz="1600" b="1"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kumimoji="0" lang="en-US" sz="1600" u="none" strike="sngStrike" kern="1200" dirty="0">
                          <a:effectLst/>
                        </a:rPr>
                        <a:t>N</a:t>
                      </a:r>
                      <a:r>
                        <a:rPr kumimoji="0" lang="en-US" sz="1600" u="none" strike="noStrike" kern="1200" dirty="0">
                          <a:effectLst/>
                        </a:rPr>
                        <a:t>’M</a:t>
                      </a:r>
                      <a:endParaRPr kumimoji="0" lang="en-US" sz="1600" b="1" u="none" strike="noStrike" kern="1200" dirty="0">
                        <a:solidFill>
                          <a:schemeClr val="tx1"/>
                        </a:solidFill>
                        <a:effectLst/>
                        <a:latin typeface="+mn-lt"/>
                        <a:ea typeface="+mn-ea"/>
                        <a:cs typeface="+mn-cs"/>
                      </a:endParaRPr>
                    </a:p>
                  </a:txBody>
                  <a:tcPr marL="0" marR="0" marT="0" marB="0" anchor="ctr">
                    <a:cell3D prstMaterial="dkEdge">
                      <a:bevel/>
                      <a:lightRig rig="flood" dir="t"/>
                    </a:cell3D>
                  </a:tcPr>
                </a:tc>
                <a:tc>
                  <a:txBody>
                    <a:bodyPr/>
                    <a:lstStyle/>
                    <a:p>
                      <a:pPr algn="ctr" fontAlgn="b"/>
                      <a:r>
                        <a:rPr kumimoji="0" lang="en-GB" sz="1600" u="none" strike="noStrike" kern="1200" dirty="0">
                          <a:effectLst/>
                        </a:rPr>
                        <a:t>%</a:t>
                      </a:r>
                      <a:endParaRPr kumimoji="0" lang="en-US" sz="1600" b="1" u="none" strike="noStrike" kern="1200" dirty="0">
                        <a:solidFill>
                          <a:schemeClr val="tx1"/>
                        </a:solidFill>
                        <a:effectLst/>
                        <a:latin typeface="+mn-lt"/>
                        <a:ea typeface="+mn-ea"/>
                        <a:cs typeface="+mn-cs"/>
                      </a:endParaRPr>
                    </a:p>
                  </a:txBody>
                  <a:tcPr marL="0" marR="0" marT="0" marB="0" anchor="ctr">
                    <a:cell3D prstMaterial="dkEdge">
                      <a:bevel/>
                      <a:lightRig rig="flood" dir="t"/>
                    </a:cell3D>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1600" u="none" strike="sngStrike" dirty="0">
                          <a:effectLst/>
                        </a:rPr>
                        <a:t>N</a:t>
                      </a:r>
                      <a:r>
                        <a:rPr lang="en-US" sz="1600" u="none" strike="noStrike" dirty="0">
                          <a:effectLst/>
                        </a:rPr>
                        <a:t>'M</a:t>
                      </a:r>
                      <a:endParaRPr lang="en-US" sz="1600" b="1" i="0" u="none" strike="noStrike" dirty="0">
                        <a:solidFill>
                          <a:schemeClr val="tx1"/>
                        </a:solidFill>
                        <a:effectLst/>
                        <a:latin typeface="Arial" panose="020B0604020202020204" pitchFamily="34" charset="0"/>
                      </a:endParaRPr>
                    </a:p>
                  </a:txBody>
                  <a:tcPr marL="0" marR="0" marT="0" marB="0" anchor="ctr">
                    <a:cell3D prstMaterial="dkEdge">
                      <a:bevel/>
                      <a:lightRig rig="flood" dir="t"/>
                    </a:cell3D>
                  </a:tcPr>
                </a:tc>
                <a:tc>
                  <a:txBody>
                    <a:bodyPr/>
                    <a:lstStyle/>
                    <a:p>
                      <a:pPr algn="ctr" fontAlgn="b"/>
                      <a:r>
                        <a:rPr lang="en-GB" sz="1600" u="none" strike="noStrike" dirty="0">
                          <a:effectLst/>
                        </a:rPr>
                        <a:t>%</a:t>
                      </a:r>
                      <a:endParaRPr lang="en-US" sz="1600" b="1" i="0" u="none" strike="noStrike" dirty="0">
                        <a:solidFill>
                          <a:schemeClr val="tx1"/>
                        </a:solidFill>
                        <a:effectLst/>
                        <a:latin typeface="Calibri" panose="020F0502020204030204" pitchFamily="34" charset="0"/>
                      </a:endParaRPr>
                    </a:p>
                  </a:txBody>
                  <a:tcPr marL="0" marR="0" marT="0" marB="0" anchor="ctr">
                    <a:cell3D prstMaterial="dkEdge">
                      <a:bevel/>
                      <a:lightRig rig="flood" dir="t"/>
                    </a:cell3D>
                  </a:tcPr>
                </a:tc>
                <a:extLst>
                  <a:ext uri="{0D108BD9-81ED-4DB2-BD59-A6C34878D82A}">
                    <a16:rowId xmlns:a16="http://schemas.microsoft.com/office/drawing/2014/main" val="10001"/>
                  </a:ext>
                </a:extLst>
              </a:tr>
              <a:tr h="850242">
                <a:tc>
                  <a:txBody>
                    <a:bodyPr/>
                    <a:lstStyle/>
                    <a:p>
                      <a:pPr marL="179388" indent="0" algn="l" fontAlgn="b"/>
                      <a:r>
                        <a:rPr lang="en-GB" sz="1600" u="none" strike="noStrike" dirty="0">
                          <a:effectLst/>
                        </a:rPr>
                        <a:t>RECURRENT</a:t>
                      </a:r>
                      <a:endParaRPr lang="en-GB" sz="1600" b="1"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lang="en-US" sz="1600" u="none" strike="noStrike" dirty="0">
                          <a:effectLst/>
                        </a:rPr>
                        <a:t>153,180</a:t>
                      </a:r>
                      <a:endParaRPr lang="en-US" sz="1600" b="0"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lang="en-NG" sz="1600" u="none" strike="noStrike" dirty="0">
                          <a:effectLst/>
                        </a:rPr>
                        <a:t>  166,712</a:t>
                      </a:r>
                      <a:endParaRPr lang="en-NG" sz="1600" b="0" i="0" u="none" strike="noStrike" dirty="0">
                        <a:solidFill>
                          <a:srgbClr val="000000"/>
                        </a:solidFill>
                        <a:effectLst/>
                        <a:latin typeface="Calibri" panose="020F0502020204030204" pitchFamily="34" charset="0"/>
                      </a:endParaRPr>
                    </a:p>
                  </a:txBody>
                  <a:tcPr marL="12001" marR="12001" marT="12001" marB="0" anchor="ctr">
                    <a:cell3D prstMaterial="dkEdge">
                      <a:bevel/>
                      <a:lightRig rig="flood" dir="t"/>
                    </a:cell3D>
                  </a:tcPr>
                </a:tc>
                <a:tc>
                  <a:txBody>
                    <a:bodyPr/>
                    <a:lstStyle/>
                    <a:p>
                      <a:pPr algn="ctr" fontAlgn="b"/>
                      <a:r>
                        <a:rPr kumimoji="0" lang="en-US" sz="1600" u="none" strike="noStrike" kern="1200" dirty="0">
                          <a:effectLst/>
                        </a:rPr>
                        <a:t>49 </a:t>
                      </a:r>
                      <a:endParaRPr kumimoji="0" lang="en-US" sz="1600" u="none" strike="noStrike" kern="1200" dirty="0">
                        <a:solidFill>
                          <a:schemeClr val="dk1"/>
                        </a:solidFill>
                        <a:effectLst/>
                        <a:latin typeface="+mn-lt"/>
                        <a:ea typeface="+mn-ea"/>
                        <a:cs typeface="+mn-cs"/>
                      </a:endParaRPr>
                    </a:p>
                  </a:txBody>
                  <a:tcPr marL="0" marR="0" marT="0" marB="0" anchor="ctr">
                    <a:cell3D prstMaterial="dkEdge">
                      <a:bevel/>
                      <a:lightRig rig="flood" dir="t"/>
                    </a:cell3D>
                  </a:tcPr>
                </a:tc>
                <a:extLst>
                  <a:ext uri="{0D108BD9-81ED-4DB2-BD59-A6C34878D82A}">
                    <a16:rowId xmlns:a16="http://schemas.microsoft.com/office/drawing/2014/main" val="10002"/>
                  </a:ext>
                </a:extLst>
              </a:tr>
              <a:tr h="850242">
                <a:tc>
                  <a:txBody>
                    <a:bodyPr/>
                    <a:lstStyle/>
                    <a:p>
                      <a:pPr marL="179388" indent="0" algn="l" defTabSz="914400" rtl="0" eaLnBrk="1" fontAlgn="b" latinLnBrk="0" hangingPunct="1"/>
                      <a:r>
                        <a:rPr lang="en-GB" sz="1600" u="none" strike="noStrike" kern="1200" dirty="0">
                          <a:effectLst/>
                        </a:rPr>
                        <a:t>CAPITAL</a:t>
                      </a:r>
                      <a:endParaRPr lang="en-GB" sz="1600" b="1" u="none" strike="noStrike" kern="1200" dirty="0">
                        <a:solidFill>
                          <a:schemeClr val="dk1"/>
                        </a:solidFill>
                        <a:effectLst/>
                        <a:latin typeface="+mn-lt"/>
                        <a:ea typeface="+mn-ea"/>
                        <a:cs typeface="+mn-cs"/>
                      </a:endParaRPr>
                    </a:p>
                  </a:txBody>
                  <a:tcPr marL="0" marR="0" marT="0" marB="0" anchor="ctr">
                    <a:cell3D prstMaterial="dkEdge">
                      <a:bevel/>
                      <a:lightRig rig="flood" dir="t"/>
                    </a:cell3D>
                  </a:tcPr>
                </a:tc>
                <a:tc>
                  <a:txBody>
                    <a:bodyPr/>
                    <a:lstStyle/>
                    <a:p>
                      <a:pPr algn="ctr" fontAlgn="b"/>
                      <a:r>
                        <a:rPr lang="en-US" sz="1600" u="none" strike="noStrike" dirty="0">
                          <a:effectLst/>
                        </a:rPr>
                        <a:t>197,554</a:t>
                      </a:r>
                      <a:endParaRPr lang="en-US" sz="1600" b="0"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lang="en-US" sz="1600" u="none" strike="noStrike" dirty="0">
                          <a:effectLst/>
                        </a:rPr>
                        <a:t>56 </a:t>
                      </a:r>
                      <a:endParaRPr lang="en-US" sz="1600" b="0"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lang="en-NG" sz="1600" u="none" strike="noStrike" dirty="0">
                          <a:effectLst/>
                        </a:rPr>
                        <a:t>  171,898 </a:t>
                      </a:r>
                      <a:endParaRPr lang="en-NG" sz="1600" b="0" i="0" u="none" strike="noStrike" dirty="0">
                        <a:solidFill>
                          <a:srgbClr val="000000"/>
                        </a:solidFill>
                        <a:effectLst/>
                        <a:latin typeface="Calibri" panose="020F0502020204030204" pitchFamily="34" charset="0"/>
                      </a:endParaRPr>
                    </a:p>
                  </a:txBody>
                  <a:tcPr marL="12001" marR="12001" marT="12001" marB="0" anchor="ctr">
                    <a:cell3D prstMaterial="dkEdge">
                      <a:bevel/>
                      <a:lightRig rig="flood" dir="t"/>
                    </a:cell3D>
                  </a:tcPr>
                </a:tc>
                <a:tc>
                  <a:txBody>
                    <a:bodyPr/>
                    <a:lstStyle/>
                    <a:p>
                      <a:pPr algn="ctr" fontAlgn="b"/>
                      <a:r>
                        <a:rPr kumimoji="0" lang="en-US" sz="1600" u="none" strike="noStrike" kern="1200" dirty="0">
                          <a:effectLst/>
                        </a:rPr>
                        <a:t>51 </a:t>
                      </a:r>
                      <a:endParaRPr kumimoji="0" lang="en-US" sz="1600" u="none" strike="noStrike" kern="1200" dirty="0">
                        <a:solidFill>
                          <a:schemeClr val="dk1"/>
                        </a:solidFill>
                        <a:effectLst/>
                        <a:latin typeface="+mn-lt"/>
                        <a:ea typeface="+mn-ea"/>
                        <a:cs typeface="+mn-cs"/>
                      </a:endParaRPr>
                    </a:p>
                  </a:txBody>
                  <a:tcPr marL="0" marR="0" marT="0" marB="0" anchor="ctr">
                    <a:cell3D prstMaterial="dkEdge">
                      <a:bevel/>
                      <a:lightRig rig="flood" dir="t"/>
                    </a:cell3D>
                  </a:tcPr>
                </a:tc>
                <a:extLst>
                  <a:ext uri="{0D108BD9-81ED-4DB2-BD59-A6C34878D82A}">
                    <a16:rowId xmlns:a16="http://schemas.microsoft.com/office/drawing/2014/main" val="10003"/>
                  </a:ext>
                </a:extLst>
              </a:tr>
              <a:tr h="704734">
                <a:tc>
                  <a:txBody>
                    <a:bodyPr/>
                    <a:lstStyle/>
                    <a:p>
                      <a:pPr marL="179388" indent="0" algn="l" defTabSz="914400" rtl="0" eaLnBrk="1" fontAlgn="b" latinLnBrk="0" hangingPunct="1"/>
                      <a:r>
                        <a:rPr lang="en-GB" sz="1600" u="none" strike="noStrike" kern="1200" dirty="0">
                          <a:effectLst/>
                        </a:rPr>
                        <a:t>TOTAL</a:t>
                      </a:r>
                      <a:endParaRPr lang="en-GB" sz="1600" b="1" u="none" strike="noStrike" kern="1200" dirty="0">
                        <a:solidFill>
                          <a:schemeClr val="dk1"/>
                        </a:solidFill>
                        <a:effectLst/>
                        <a:latin typeface="+mn-lt"/>
                        <a:ea typeface="+mn-ea"/>
                        <a:cs typeface="+mn-cs"/>
                      </a:endParaRPr>
                    </a:p>
                  </a:txBody>
                  <a:tcPr marL="0" marR="0" marT="0" marB="0" anchor="ctr">
                    <a:cell3D prstMaterial="dkEdge">
                      <a:bevel/>
                      <a:lightRig rig="flood" dir="t"/>
                    </a:cell3D>
                  </a:tcPr>
                </a:tc>
                <a:tc>
                  <a:txBody>
                    <a:bodyPr/>
                    <a:lstStyle/>
                    <a:p>
                      <a:pPr algn="ctr" fontAlgn="b"/>
                      <a:r>
                        <a:rPr lang="en-US" sz="1600" u="none" strike="noStrike" dirty="0">
                          <a:effectLst/>
                        </a:rPr>
                        <a:t>350,734 </a:t>
                      </a:r>
                      <a:endParaRPr lang="en-US" sz="1600" b="1" i="0" u="none" strike="noStrike" dirty="0">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lang="en-US" sz="1600" u="none" strike="noStrike">
                          <a:effectLst/>
                        </a:rPr>
                        <a:t>100 </a:t>
                      </a:r>
                      <a:endParaRPr lang="en-US" sz="1600" b="1" i="0" u="none" strike="noStrike">
                        <a:solidFill>
                          <a:srgbClr val="000000"/>
                        </a:solidFill>
                        <a:effectLst/>
                        <a:latin typeface="Calibri" panose="020F0502020204030204" pitchFamily="34" charset="0"/>
                      </a:endParaRPr>
                    </a:p>
                  </a:txBody>
                  <a:tcPr marL="0" marR="0" marT="0" marB="0" anchor="ctr">
                    <a:cell3D prstMaterial="dkEdge">
                      <a:bevel/>
                      <a:lightRig rig="flood" dir="t"/>
                    </a:cell3D>
                  </a:tcPr>
                </a:tc>
                <a:tc>
                  <a:txBody>
                    <a:bodyPr/>
                    <a:lstStyle/>
                    <a:p>
                      <a:pPr algn="ctr" fontAlgn="b"/>
                      <a:r>
                        <a:rPr kumimoji="0" lang="en-US" sz="1600" u="none" strike="noStrike" kern="1200">
                          <a:effectLst/>
                        </a:rPr>
                        <a:t>338,610 </a:t>
                      </a:r>
                      <a:endParaRPr kumimoji="0" lang="en-US" sz="1600" b="1" u="none" strike="noStrike" kern="1200">
                        <a:solidFill>
                          <a:schemeClr val="dk1"/>
                        </a:solidFill>
                        <a:effectLst/>
                        <a:latin typeface="+mn-lt"/>
                        <a:ea typeface="+mn-ea"/>
                        <a:cs typeface="+mn-cs"/>
                      </a:endParaRPr>
                    </a:p>
                  </a:txBody>
                  <a:tcPr marL="0" marR="0" marT="0" marB="0" anchor="ctr">
                    <a:cell3D prstMaterial="dkEdge">
                      <a:bevel/>
                      <a:lightRig rig="flood" dir="t"/>
                    </a:cell3D>
                  </a:tcPr>
                </a:tc>
                <a:tc>
                  <a:txBody>
                    <a:bodyPr/>
                    <a:lstStyle/>
                    <a:p>
                      <a:pPr algn="ctr" fontAlgn="b"/>
                      <a:r>
                        <a:rPr kumimoji="0" lang="en-US" sz="1600" u="none" strike="noStrike" kern="1200" dirty="0">
                          <a:effectLst/>
                        </a:rPr>
                        <a:t>100</a:t>
                      </a:r>
                      <a:endParaRPr kumimoji="0" lang="en-US" sz="1600" b="1" u="none" strike="noStrike" kern="1200" dirty="0">
                        <a:solidFill>
                          <a:schemeClr val="dk1"/>
                        </a:solidFill>
                        <a:effectLst/>
                        <a:latin typeface="+mn-lt"/>
                        <a:ea typeface="+mn-ea"/>
                        <a:cs typeface="+mn-cs"/>
                      </a:endParaRPr>
                    </a:p>
                  </a:txBody>
                  <a:tcPr marL="0" marR="0" marT="0" marB="0" anchor="ctr">
                    <a:cell3D prstMaterial="dkEdge">
                      <a:bevel/>
                      <a:lightRig rig="flood" dir="t"/>
                    </a:cell3D>
                  </a:tcPr>
                </a:tc>
                <a:extLst>
                  <a:ext uri="{0D108BD9-81ED-4DB2-BD59-A6C34878D82A}">
                    <a16:rowId xmlns:a16="http://schemas.microsoft.com/office/drawing/2014/main" val="10004"/>
                  </a:ext>
                </a:extLst>
              </a:tr>
            </a:tbl>
          </a:graphicData>
        </a:graphic>
      </p:graphicFrame>
      <p:graphicFrame>
        <p:nvGraphicFramePr>
          <p:cNvPr id="7" name="Chart 6">
            <a:extLst>
              <a:ext uri="{FF2B5EF4-FFF2-40B4-BE49-F238E27FC236}">
                <a16:creationId xmlns:a16="http://schemas.microsoft.com/office/drawing/2014/main" id="{9A9C39E1-AE47-4617-B1FA-C4B0927E0709}"/>
              </a:ext>
            </a:extLst>
          </p:cNvPr>
          <p:cNvGraphicFramePr/>
          <p:nvPr>
            <p:extLst>
              <p:ext uri="{D42A27DB-BD31-4B8C-83A1-F6EECF244321}">
                <p14:modId xmlns:p14="http://schemas.microsoft.com/office/powerpoint/2010/main" val="2392044475"/>
              </p:ext>
            </p:extLst>
          </p:nvPr>
        </p:nvGraphicFramePr>
        <p:xfrm>
          <a:off x="5539408" y="1313305"/>
          <a:ext cx="6268279" cy="516440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712D5531-EB03-4135-9D3B-45221441C6C8}"/>
              </a:ext>
            </a:extLst>
          </p:cNvPr>
          <p:cNvSpPr/>
          <p:nvPr/>
        </p:nvSpPr>
        <p:spPr>
          <a:xfrm>
            <a:off x="348343" y="1175657"/>
            <a:ext cx="11246679" cy="5302050"/>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95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3BA57E2-810F-4EE7-9041-A9212B3A719E}"/>
              </a:ext>
            </a:extLst>
          </p:cNvPr>
          <p:cNvSpPr/>
          <p:nvPr/>
        </p:nvSpPr>
        <p:spPr>
          <a:xfrm>
            <a:off x="0" y="130047"/>
            <a:ext cx="9718466"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SUMMARY OF APPROVED ESTIMATES FROM 2020-2022</a:t>
            </a:r>
          </a:p>
        </p:txBody>
      </p:sp>
      <p:grpSp>
        <p:nvGrpSpPr>
          <p:cNvPr id="4" name="Group 3">
            <a:extLst>
              <a:ext uri="{FF2B5EF4-FFF2-40B4-BE49-F238E27FC236}">
                <a16:creationId xmlns:a16="http://schemas.microsoft.com/office/drawing/2014/main" id="{DD295963-83EA-442D-9D63-94BBE760F03C}"/>
              </a:ext>
            </a:extLst>
          </p:cNvPr>
          <p:cNvGrpSpPr/>
          <p:nvPr/>
        </p:nvGrpSpPr>
        <p:grpSpPr>
          <a:xfrm>
            <a:off x="10958278" y="89490"/>
            <a:ext cx="1393368" cy="1014571"/>
            <a:chOff x="7058742" y="35472"/>
            <a:chExt cx="1578505" cy="1223383"/>
          </a:xfrm>
        </p:grpSpPr>
        <p:pic>
          <p:nvPicPr>
            <p:cNvPr id="6" name="Picture 5">
              <a:extLst>
                <a:ext uri="{FF2B5EF4-FFF2-40B4-BE49-F238E27FC236}">
                  <a16:creationId xmlns:a16="http://schemas.microsoft.com/office/drawing/2014/main" id="{6454C592-0D62-4F81-81BD-CED582E57F2D}"/>
                </a:ext>
              </a:extLst>
            </p:cNvPr>
            <p:cNvPicPr>
              <a:picLocks noChangeAspect="1"/>
            </p:cNvPicPr>
            <p:nvPr/>
          </p:nvPicPr>
          <p:blipFill>
            <a:blip r:embed="rId2"/>
            <a:stretch>
              <a:fillRect/>
            </a:stretch>
          </p:blipFill>
          <p:spPr>
            <a:xfrm>
              <a:off x="7153373" y="35472"/>
              <a:ext cx="793276" cy="703814"/>
            </a:xfrm>
            <a:prstGeom prst="rect">
              <a:avLst/>
            </a:prstGeom>
          </p:spPr>
        </p:pic>
        <p:sp>
          <p:nvSpPr>
            <p:cNvPr id="7" name="TextBox 6">
              <a:extLst>
                <a:ext uri="{FF2B5EF4-FFF2-40B4-BE49-F238E27FC236}">
                  <a16:creationId xmlns:a16="http://schemas.microsoft.com/office/drawing/2014/main" id="{8C9588BD-B39B-4930-B5C4-6B93D63BDBCA}"/>
                </a:ext>
              </a:extLst>
            </p:cNvPr>
            <p:cNvSpPr txBox="1"/>
            <p:nvPr/>
          </p:nvSpPr>
          <p:spPr>
            <a:xfrm>
              <a:off x="7058742" y="739286"/>
              <a:ext cx="1578505" cy="519569"/>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2" name="Table 1">
            <a:extLst>
              <a:ext uri="{FF2B5EF4-FFF2-40B4-BE49-F238E27FC236}">
                <a16:creationId xmlns:a16="http://schemas.microsoft.com/office/drawing/2014/main" id="{07D081E5-6EA3-42E9-B47B-594534EE3074}"/>
              </a:ext>
            </a:extLst>
          </p:cNvPr>
          <p:cNvGraphicFramePr>
            <a:graphicFrameLocks noGrp="1"/>
          </p:cNvGraphicFramePr>
          <p:nvPr>
            <p:extLst>
              <p:ext uri="{D42A27DB-BD31-4B8C-83A1-F6EECF244321}">
                <p14:modId xmlns:p14="http://schemas.microsoft.com/office/powerpoint/2010/main" val="359889729"/>
              </p:ext>
            </p:extLst>
          </p:nvPr>
        </p:nvGraphicFramePr>
        <p:xfrm>
          <a:off x="551009" y="716716"/>
          <a:ext cx="10331153" cy="5980278"/>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2733581">
                  <a:extLst>
                    <a:ext uri="{9D8B030D-6E8A-4147-A177-3AD203B41FA5}">
                      <a16:colId xmlns:a16="http://schemas.microsoft.com/office/drawing/2014/main" val="3262247640"/>
                    </a:ext>
                  </a:extLst>
                </a:gridCol>
                <a:gridCol w="1649063">
                  <a:extLst>
                    <a:ext uri="{9D8B030D-6E8A-4147-A177-3AD203B41FA5}">
                      <a16:colId xmlns:a16="http://schemas.microsoft.com/office/drawing/2014/main" val="4175389545"/>
                    </a:ext>
                  </a:extLst>
                </a:gridCol>
                <a:gridCol w="837901">
                  <a:extLst>
                    <a:ext uri="{9D8B030D-6E8A-4147-A177-3AD203B41FA5}">
                      <a16:colId xmlns:a16="http://schemas.microsoft.com/office/drawing/2014/main" val="1333966512"/>
                    </a:ext>
                  </a:extLst>
                </a:gridCol>
                <a:gridCol w="1649063">
                  <a:extLst>
                    <a:ext uri="{9D8B030D-6E8A-4147-A177-3AD203B41FA5}">
                      <a16:colId xmlns:a16="http://schemas.microsoft.com/office/drawing/2014/main" val="2903752788"/>
                    </a:ext>
                  </a:extLst>
                </a:gridCol>
                <a:gridCol w="909212">
                  <a:extLst>
                    <a:ext uri="{9D8B030D-6E8A-4147-A177-3AD203B41FA5}">
                      <a16:colId xmlns:a16="http://schemas.microsoft.com/office/drawing/2014/main" val="1862639892"/>
                    </a:ext>
                  </a:extLst>
                </a:gridCol>
                <a:gridCol w="1684719">
                  <a:extLst>
                    <a:ext uri="{9D8B030D-6E8A-4147-A177-3AD203B41FA5}">
                      <a16:colId xmlns:a16="http://schemas.microsoft.com/office/drawing/2014/main" val="2370495329"/>
                    </a:ext>
                  </a:extLst>
                </a:gridCol>
                <a:gridCol w="867614">
                  <a:extLst>
                    <a:ext uri="{9D8B030D-6E8A-4147-A177-3AD203B41FA5}">
                      <a16:colId xmlns:a16="http://schemas.microsoft.com/office/drawing/2014/main" val="4093508018"/>
                    </a:ext>
                  </a:extLst>
                </a:gridCol>
              </a:tblGrid>
              <a:tr h="448919">
                <a:tc rowSpan="2">
                  <a:txBody>
                    <a:bodyPr/>
                    <a:lstStyle/>
                    <a:p>
                      <a:pPr algn="ctr" fontAlgn="b"/>
                      <a:r>
                        <a:rPr lang="en-US" sz="1600" u="none" strike="noStrike" dirty="0">
                          <a:effectLst/>
                        </a:rPr>
                        <a:t>DETAILS</a:t>
                      </a:r>
                      <a:endParaRPr lang="en-US" sz="16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fontAlgn="b"/>
                      <a:r>
                        <a:rPr lang="en-US" sz="1600" u="none" strike="noStrike" dirty="0">
                          <a:effectLst/>
                        </a:rPr>
                        <a:t>2020 REVISED ESTIMATES</a:t>
                      </a:r>
                      <a:endParaRPr lang="en-US" sz="16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1600" u="none" strike="noStrike" dirty="0">
                          <a:effectLst/>
                        </a:rPr>
                        <a:t>2021 APPROVED ESTIMATES</a:t>
                      </a:r>
                      <a:endParaRPr lang="en-US" sz="16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1600" u="none" strike="noStrike" dirty="0">
                          <a:effectLst/>
                        </a:rPr>
                        <a:t>2022 APPROVED ESTIMATES</a:t>
                      </a:r>
                      <a:endParaRPr lang="en-US" sz="16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81404733"/>
                  </a:ext>
                </a:extLst>
              </a:tr>
              <a:tr h="300970">
                <a:tc vMerge="1">
                  <a:txBody>
                    <a:bodyPr/>
                    <a:lstStyle/>
                    <a:p>
                      <a:endParaRPr lang="en-US"/>
                    </a:p>
                  </a:txBody>
                  <a:tcPr/>
                </a:tc>
                <a:tc>
                  <a:txBody>
                    <a:bodyPr/>
                    <a:lstStyle/>
                    <a:p>
                      <a:pPr algn="ctr" fontAlgn="b"/>
                      <a:r>
                        <a:rPr lang="en-US" sz="1200" u="none" strike="sngStrike" dirty="0">
                          <a:effectLst/>
                        </a:rPr>
                        <a:t>N</a:t>
                      </a:r>
                      <a:endParaRPr lang="en-US" sz="1200" b="1" i="0" u="none" strike="noStrike" dirty="0">
                        <a:solidFill>
                          <a:schemeClr val="bg1"/>
                        </a:solidFill>
                        <a:effectLst/>
                        <a:latin typeface="Calibri" panose="020F0502020204030204" pitchFamily="34" charset="0"/>
                      </a:endParaRPr>
                    </a:p>
                  </a:txBody>
                  <a:tcPr marL="4846" marR="4846" marT="4846" marB="0" anchor="ctr">
                    <a:lnL w="381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a:t>
                      </a:r>
                      <a:endParaRPr lang="en-US" sz="12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sngStrike" dirty="0">
                          <a:effectLst/>
                        </a:rPr>
                        <a:t>N</a:t>
                      </a:r>
                      <a:endParaRPr lang="en-US" sz="12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a:t>
                      </a:r>
                      <a:endParaRPr lang="en-US" sz="12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sngStrike" dirty="0">
                          <a:effectLst/>
                        </a:rPr>
                        <a:t>N</a:t>
                      </a:r>
                      <a:endParaRPr lang="en-US" sz="12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a:t>
                      </a:r>
                      <a:endParaRPr lang="en-US" sz="1200" b="1" i="0" u="none" strike="noStrike" dirty="0">
                        <a:solidFill>
                          <a:schemeClr val="bg1"/>
                        </a:solidFill>
                        <a:effectLst/>
                        <a:latin typeface="Calibri" panose="020F0502020204030204" pitchFamily="34" charset="0"/>
                      </a:endParaRPr>
                    </a:p>
                  </a:txBody>
                  <a:tcPr marL="4846" marR="4846" marT="4846"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5421000"/>
                  </a:ext>
                </a:extLst>
              </a:tr>
              <a:tr h="294603">
                <a:tc>
                  <a:txBody>
                    <a:bodyPr/>
                    <a:lstStyle/>
                    <a:p>
                      <a:pPr marL="174625" indent="0" algn="l" fontAlgn="b"/>
                      <a:r>
                        <a:rPr lang="en-US" sz="1400" u="none" strike="noStrike" dirty="0">
                          <a:effectLst/>
                        </a:rPr>
                        <a:t>Capital Expenditure</a:t>
                      </a:r>
                      <a:endParaRPr lang="en-US" sz="14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148,426,487,252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62.61</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162,363,053,141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47.95</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197,554,673,792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56.33</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5957121"/>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Recurrent Expenditure</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132,481,051,125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37.39</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176,247,889,881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52.05</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153,180,475,948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43.67</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4016729"/>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Total Budget </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280,907,538,376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100.00</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338,610,943,022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100.00</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350,735,149,740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100.00</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9258892"/>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Funding Sources:</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1745368"/>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Opening Balance</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21,305,456,471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7.58</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18,405,526,772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5.44</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10,312,247,982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2.94</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987051"/>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Internally Generated Revenue</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113,552,327,272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40.42</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121,806,876,776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35.97</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153,174,462,525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43.67</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571588"/>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Statutory Allocation</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23,685,197,565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8.43</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39,675,563,607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11.72</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43,096,470,300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12.29</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9095534"/>
                  </a:ext>
                </a:extLst>
              </a:tr>
              <a:tr h="455932">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Excess Crude/ Exchange Gains etc. </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0.00</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0.00</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3,311,846,750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0.94</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3505570"/>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Value Added Tax</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14,101,725,231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5.02</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19,195,453,009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5.67</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26,593,542,182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7.58</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7569969"/>
                  </a:ext>
                </a:extLst>
              </a:tr>
              <a:tr h="474598">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Total Revenue (Excluding Opening Cash and Cash Equivalents)</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151,339,250,068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53.88</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180,677,893,392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53.36</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226,176,321,757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64.49</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2851258"/>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 </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0737355"/>
                  </a:ext>
                </a:extLst>
              </a:tr>
              <a:tr h="294603">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Capital Receipts:</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2179618"/>
                  </a:ext>
                </a:extLst>
              </a:tr>
              <a:tr h="261408">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Internal Loans</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65,000,000,000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23.14</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95,709,566,858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28.27</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75,328,887,000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21.48</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4938579"/>
                  </a:ext>
                </a:extLst>
              </a:tr>
              <a:tr h="266545">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External Loans</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26,100,000,000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9.29</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a:effectLst/>
                        </a:rPr>
                        <a:t>    38,658,000,000 </a:t>
                      </a:r>
                      <a:endParaRPr lang="en-US" sz="1200" b="0" i="0" u="none" strike="noStrike">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11.42</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28,636,673,000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8.16</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316390"/>
                  </a:ext>
                </a:extLst>
              </a:tr>
              <a:tr h="261408">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Grants</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17,162,831,837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6.11</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5,159,956,000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1.52</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10,281,020,000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2.93</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6186522"/>
                  </a:ext>
                </a:extLst>
              </a:tr>
              <a:tr h="266545">
                <a:tc>
                  <a:txBody>
                    <a:bodyPr/>
                    <a:lstStyle/>
                    <a:p>
                      <a:pPr marL="174625" indent="0" algn="l" defTabSz="914400" rtl="0" eaLnBrk="1" fontAlgn="b" latinLnBrk="0" hangingPunct="1"/>
                      <a:r>
                        <a:rPr lang="en-US" sz="1400" u="none" strike="noStrike" kern="1200" dirty="0">
                          <a:solidFill>
                            <a:schemeClr val="dk1"/>
                          </a:solidFill>
                          <a:effectLst/>
                          <a:latin typeface="+mn-lt"/>
                          <a:ea typeface="+mn-ea"/>
                          <a:cs typeface="+mn-cs"/>
                        </a:rPr>
                        <a:t>Sub-Total</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108,262,831,837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38.54</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139,527,522,858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41.21</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   114,246,580,000 </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u="none" strike="noStrike" dirty="0">
                          <a:effectLst/>
                        </a:rPr>
                        <a:t>32.57</a:t>
                      </a:r>
                      <a:endParaRPr lang="en-US" sz="1200" b="0"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0785161"/>
                  </a:ext>
                </a:extLst>
              </a:tr>
              <a:tr h="297923">
                <a:tc>
                  <a:txBody>
                    <a:bodyPr/>
                    <a:lstStyle/>
                    <a:p>
                      <a:pPr marL="174625" indent="0" algn="l" defTabSz="914400" rtl="0" eaLnBrk="1" fontAlgn="b" latinLnBrk="0" hangingPunct="1"/>
                      <a:r>
                        <a:rPr lang="en-US" sz="1400" b="1" u="none" strike="noStrike" kern="1200" dirty="0">
                          <a:solidFill>
                            <a:schemeClr val="dk1"/>
                          </a:solidFill>
                          <a:effectLst/>
                          <a:latin typeface="+mn-lt"/>
                          <a:ea typeface="+mn-ea"/>
                          <a:cs typeface="+mn-cs"/>
                        </a:rPr>
                        <a:t>GRAND TOTAL</a:t>
                      </a: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u="none" strike="noStrike" dirty="0">
                          <a:effectLst/>
                        </a:rPr>
                        <a:t>  280,907,538,376 </a:t>
                      </a:r>
                      <a:endParaRPr lang="en-US" sz="16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u="none" strike="noStrike" dirty="0">
                          <a:effectLst/>
                        </a:rPr>
                        <a:t>100.00</a:t>
                      </a:r>
                      <a:endParaRPr lang="en-US" sz="16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u="none" strike="noStrike" dirty="0">
                          <a:effectLst/>
                        </a:rPr>
                        <a:t>  338,610,943,022 </a:t>
                      </a:r>
                      <a:endParaRPr lang="en-US" sz="16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u="none" strike="noStrike" dirty="0">
                          <a:effectLst/>
                        </a:rPr>
                        <a:t>100.00</a:t>
                      </a:r>
                      <a:endParaRPr lang="en-US" sz="16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u="none" strike="noStrike" dirty="0">
                          <a:effectLst/>
                        </a:rPr>
                        <a:t>   350,735,149,740 </a:t>
                      </a:r>
                      <a:endParaRPr lang="en-US" sz="16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u="none" strike="noStrike" dirty="0">
                          <a:effectLst/>
                        </a:rPr>
                        <a:t>100.00</a:t>
                      </a:r>
                      <a:endParaRPr lang="en-US" sz="1600" b="1" i="0" u="none" strike="noStrike" dirty="0">
                        <a:solidFill>
                          <a:srgbClr val="000000"/>
                        </a:solidFill>
                        <a:effectLst/>
                        <a:latin typeface="Calibri" panose="020F0502020204030204" pitchFamily="34" charset="0"/>
                      </a:endParaRPr>
                    </a:p>
                  </a:txBody>
                  <a:tcPr marL="4846" marR="4846" marT="48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9250999"/>
                  </a:ext>
                </a:extLst>
              </a:tr>
            </a:tbl>
          </a:graphicData>
        </a:graphic>
      </p:graphicFrame>
    </p:spTree>
    <p:extLst>
      <p:ext uri="{BB962C8B-B14F-4D97-AF65-F5344CB8AC3E}">
        <p14:creationId xmlns:p14="http://schemas.microsoft.com/office/powerpoint/2010/main" val="131214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C83528E-F348-4C3C-AC82-0E1FDC558C67}"/>
              </a:ext>
            </a:extLst>
          </p:cNvPr>
          <p:cNvGraphicFramePr>
            <a:graphicFrameLocks noGrp="1"/>
          </p:cNvGraphicFramePr>
          <p:nvPr>
            <p:extLst>
              <p:ext uri="{D42A27DB-BD31-4B8C-83A1-F6EECF244321}">
                <p14:modId xmlns:p14="http://schemas.microsoft.com/office/powerpoint/2010/main" val="1309483932"/>
              </p:ext>
            </p:extLst>
          </p:nvPr>
        </p:nvGraphicFramePr>
        <p:xfrm>
          <a:off x="834887" y="863999"/>
          <a:ext cx="10522226" cy="5890456"/>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4717774">
                  <a:extLst>
                    <a:ext uri="{9D8B030D-6E8A-4147-A177-3AD203B41FA5}">
                      <a16:colId xmlns:a16="http://schemas.microsoft.com/office/drawing/2014/main" val="3904135901"/>
                    </a:ext>
                  </a:extLst>
                </a:gridCol>
                <a:gridCol w="2968487">
                  <a:extLst>
                    <a:ext uri="{9D8B030D-6E8A-4147-A177-3AD203B41FA5}">
                      <a16:colId xmlns:a16="http://schemas.microsoft.com/office/drawing/2014/main" val="2264949889"/>
                    </a:ext>
                  </a:extLst>
                </a:gridCol>
                <a:gridCol w="2835965">
                  <a:extLst>
                    <a:ext uri="{9D8B030D-6E8A-4147-A177-3AD203B41FA5}">
                      <a16:colId xmlns:a16="http://schemas.microsoft.com/office/drawing/2014/main" val="1916699047"/>
                    </a:ext>
                  </a:extLst>
                </a:gridCol>
              </a:tblGrid>
              <a:tr h="662123">
                <a:tc>
                  <a:txBody>
                    <a:bodyPr/>
                    <a:lstStyle/>
                    <a:p>
                      <a:pPr algn="ctr"/>
                      <a:r>
                        <a:rPr lang="en-US" sz="1300" dirty="0"/>
                        <a:t>MINISTRY</a:t>
                      </a:r>
                      <a:endParaRPr lang="en-US" sz="1300" dirty="0">
                        <a:solidFill>
                          <a:schemeClr val="bg1"/>
                        </a:solidFill>
                      </a:endParaRPr>
                    </a:p>
                  </a:txBody>
                  <a:tcPr anchor="ctr"/>
                </a:tc>
                <a:tc>
                  <a:txBody>
                    <a:bodyPr/>
                    <a:lstStyle/>
                    <a:p>
                      <a:pPr algn="ctr"/>
                      <a:r>
                        <a:rPr lang="en-US" sz="1300" dirty="0"/>
                        <a:t>TOTAL RECURRENT</a:t>
                      </a:r>
                    </a:p>
                    <a:p>
                      <a:pPr algn="ctr"/>
                      <a:r>
                        <a:rPr lang="en-US" sz="1300" dirty="0"/>
                        <a:t> (</a:t>
                      </a:r>
                      <a:r>
                        <a:rPr lang="en-US" sz="1300" strike="sngStrike" dirty="0"/>
                        <a:t>N</a:t>
                      </a:r>
                      <a:r>
                        <a:rPr lang="en-US" sz="1300" dirty="0"/>
                        <a:t>)</a:t>
                      </a:r>
                      <a:endParaRPr lang="en-US" sz="1300" dirty="0">
                        <a:solidFill>
                          <a:schemeClr val="bg1"/>
                        </a:solidFill>
                      </a:endParaRPr>
                    </a:p>
                  </a:txBody>
                  <a:tcPr anchor="ctr"/>
                </a:tc>
                <a:tc>
                  <a:txBody>
                    <a:bodyPr/>
                    <a:lstStyle/>
                    <a:p>
                      <a:pPr algn="ctr"/>
                      <a:r>
                        <a:rPr lang="en-US" sz="1300" dirty="0"/>
                        <a:t>CAPITAL EXPENDITURE (</a:t>
                      </a:r>
                      <a:r>
                        <a:rPr lang="en-US" sz="1300" strike="sngStrike" dirty="0"/>
                        <a:t>N</a:t>
                      </a:r>
                      <a:r>
                        <a:rPr lang="en-US" sz="1300" dirty="0"/>
                        <a:t>)</a:t>
                      </a:r>
                      <a:endParaRPr lang="en-US" sz="1300" dirty="0">
                        <a:solidFill>
                          <a:schemeClr val="bg1"/>
                        </a:solidFill>
                      </a:endParaRPr>
                    </a:p>
                  </a:txBody>
                  <a:tcPr anchor="ctr"/>
                </a:tc>
                <a:extLst>
                  <a:ext uri="{0D108BD9-81ED-4DB2-BD59-A6C34878D82A}">
                    <a16:rowId xmlns:a16="http://schemas.microsoft.com/office/drawing/2014/main" val="1233705565"/>
                  </a:ext>
                </a:extLst>
              </a:tr>
              <a:tr h="311977">
                <a:tc>
                  <a:txBody>
                    <a:bodyPr/>
                    <a:lstStyle/>
                    <a:p>
                      <a:pPr marL="174625" indent="0" algn="l" fontAlgn="ctr"/>
                      <a:r>
                        <a:rPr lang="en-US" sz="1400" u="none" strike="noStrike" dirty="0">
                          <a:effectLst/>
                        </a:rPr>
                        <a:t>Ministry of Works and Infrastructure</a:t>
                      </a:r>
                      <a:endParaRPr lang="en-US" sz="1400" b="0" i="0" u="none" strike="noStrike" dirty="0">
                        <a:solidFill>
                          <a:srgbClr val="000000"/>
                        </a:solidFill>
                        <a:effectLst/>
                        <a:latin typeface="Comic Sans MS" panose="030F0702030302020204" pitchFamily="66" charset="0"/>
                      </a:endParaRPr>
                    </a:p>
                  </a:txBody>
                  <a:tcPr marL="9525" marR="9525" marT="9525" marB="0" anchor="ctr"/>
                </a:tc>
                <a:tc>
                  <a:txBody>
                    <a:bodyPr/>
                    <a:lstStyle/>
                    <a:p>
                      <a:pPr algn="ctr" fontAlgn="ctr"/>
                      <a:r>
                        <a:rPr lang="en-US" sz="1400" u="none" strike="noStrike" dirty="0">
                          <a:effectLst/>
                        </a:rPr>
                        <a:t>       225,777,887.91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77,828,878,604.02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57221671"/>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Primary Health Care Development Board</a:t>
                      </a:r>
                    </a:p>
                  </a:txBody>
                  <a:tcPr marL="9525" marR="9525" marT="9525" marB="0" anchor="ctr"/>
                </a:tc>
                <a:tc>
                  <a:txBody>
                    <a:bodyPr/>
                    <a:lstStyle/>
                    <a:p>
                      <a:pPr algn="ctr" fontAlgn="ctr"/>
                      <a:r>
                        <a:rPr lang="en-US" sz="1400" u="none" strike="noStrike" dirty="0">
                          <a:effectLst/>
                        </a:rPr>
                        <a:t>       261,140,673.78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7,666,650,236.03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72728794"/>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Rural Access and Agricultural Marketing  Project </a:t>
                      </a:r>
                    </a:p>
                  </a:txBody>
                  <a:tcPr marL="9525" marR="9525" marT="9525" marB="0" anchor="ctr"/>
                </a:tc>
                <a:tc>
                  <a:txBody>
                    <a:bodyPr/>
                    <a:lstStyle/>
                    <a:p>
                      <a:pPr algn="ctr" fontAlgn="ctr"/>
                      <a:r>
                        <a:rPr lang="en-US" sz="1400" u="none" strike="noStrike" dirty="0">
                          <a:effectLst/>
                        </a:rPr>
                        <a:t>       269,817,918.58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5,435,156,368.34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55336382"/>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Ministry of Education, Science &amp; Technology</a:t>
                      </a:r>
                    </a:p>
                  </a:txBody>
                  <a:tcPr marL="9525" marR="9525" marT="9525" marB="0" anchor="ctr"/>
                </a:tc>
                <a:tc>
                  <a:txBody>
                    <a:bodyPr/>
                    <a:lstStyle/>
                    <a:p>
                      <a:pPr algn="ctr" fontAlgn="ctr"/>
                      <a:r>
                        <a:rPr lang="en-US" sz="1400" u="none" strike="noStrike" dirty="0">
                          <a:effectLst/>
                        </a:rPr>
                        <a:t>     2,420,625,432.29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4,649,820,726.90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0223568"/>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Water Supply Project </a:t>
                      </a: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mn-lt"/>
                        </a:rPr>
                        <a:t>      4,557,031,000.00</a:t>
                      </a:r>
                    </a:p>
                  </a:txBody>
                  <a:tcPr marL="9525" marR="9525" marT="9525" marB="0" anchor="ctr"/>
                </a:tc>
                <a:extLst>
                  <a:ext uri="{0D108BD9-81ED-4DB2-BD59-A6C34878D82A}">
                    <a16:rowId xmlns:a16="http://schemas.microsoft.com/office/drawing/2014/main" val="2571502588"/>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Property &amp; Investment Corporation (OPIC)</a:t>
                      </a:r>
                    </a:p>
                  </a:txBody>
                  <a:tcPr marL="9525" marR="9525" marT="9525" marB="0" anchor="ctr"/>
                </a:tc>
                <a:tc>
                  <a:txBody>
                    <a:bodyPr/>
                    <a:lstStyle/>
                    <a:p>
                      <a:pPr algn="ctr" fontAlgn="ctr"/>
                      <a:r>
                        <a:rPr lang="en-US" sz="1400" u="none" strike="noStrike" dirty="0">
                          <a:effectLst/>
                        </a:rPr>
                        <a:t>       692,024,702.33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4,399,997,886.88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04273146"/>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Hospitals Management Board</a:t>
                      </a:r>
                    </a:p>
                  </a:txBody>
                  <a:tcPr marL="9525" marR="9525" marT="9525" marB="0" anchor="ctr"/>
                </a:tc>
                <a:tc>
                  <a:txBody>
                    <a:bodyPr/>
                    <a:lstStyle/>
                    <a:p>
                      <a:pPr algn="ctr" fontAlgn="ctr"/>
                      <a:r>
                        <a:rPr lang="en-US" sz="1400" u="none" strike="noStrike" dirty="0">
                          <a:effectLst/>
                        </a:rPr>
                        <a:t>     3,226,391,250.94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4,020,008,422.29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88048064"/>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Ministry of Health </a:t>
                      </a:r>
                    </a:p>
                  </a:txBody>
                  <a:tcPr marL="9525" marR="9525" marT="9525" marB="0" anchor="ctr"/>
                </a:tc>
                <a:tc>
                  <a:txBody>
                    <a:bodyPr/>
                    <a:lstStyle/>
                    <a:p>
                      <a:pPr algn="ctr" fontAlgn="ctr"/>
                      <a:r>
                        <a:rPr lang="en-US" sz="1400" u="none" strike="noStrike" dirty="0">
                          <a:effectLst/>
                        </a:rPr>
                        <a:t>     1,505,731,770.49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3,939,468,965.15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07002066"/>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Housing Project</a:t>
                      </a:r>
                    </a:p>
                  </a:txBody>
                  <a:tcPr marL="9525" marR="9525" marT="9525" marB="0" anchor="ctr"/>
                </a:tc>
                <a:tc>
                  <a:txBody>
                    <a:bodyPr/>
                    <a:lstStyle/>
                    <a:p>
                      <a:pPr algn="ctr" fontAlgn="ctr"/>
                      <a:r>
                        <a:rPr lang="en-US" sz="1400" u="none" strike="noStrike" dirty="0">
                          <a:effectLst/>
                        </a:rPr>
                        <a:t>         20,000,000.00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3,530,443,617.90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29996650"/>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Ministry of Agriculture</a:t>
                      </a:r>
                    </a:p>
                  </a:txBody>
                  <a:tcPr marL="9525" marR="9525" marT="9525" marB="0" anchor="ctr"/>
                </a:tc>
                <a:tc>
                  <a:txBody>
                    <a:bodyPr/>
                    <a:lstStyle/>
                    <a:p>
                      <a:pPr algn="ctr" fontAlgn="ctr"/>
                      <a:r>
                        <a:rPr lang="en-US" sz="1400" u="none" strike="noStrike">
                          <a:effectLst/>
                        </a:rPr>
                        <a:t>     1,306,368,480.84 </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3,339,833,420.64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62436546"/>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Office of the Governor</a:t>
                      </a:r>
                    </a:p>
                  </a:txBody>
                  <a:tcPr marL="9525" marR="9525" marT="9525" marB="0" anchor="ctr"/>
                </a:tc>
                <a:tc>
                  <a:txBody>
                    <a:bodyPr/>
                    <a:lstStyle/>
                    <a:p>
                      <a:pPr algn="ctr" fontAlgn="ctr"/>
                      <a:r>
                        <a:rPr lang="en-US" sz="1400" u="none" strike="noStrike">
                          <a:effectLst/>
                        </a:rPr>
                        <a:t>     6,695,444,348.21 </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3,113,442,249.88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05742877"/>
                  </a:ext>
                </a:extLst>
              </a:tr>
              <a:tr h="325793">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State House of Assembly</a:t>
                      </a:r>
                    </a:p>
                  </a:txBody>
                  <a:tcPr marL="9525" marR="9525" marT="9525" marB="0" anchor="ctr"/>
                </a:tc>
                <a:tc>
                  <a:txBody>
                    <a:bodyPr/>
                    <a:lstStyle/>
                    <a:p>
                      <a:pPr algn="ctr" fontAlgn="ctr"/>
                      <a:r>
                        <a:rPr lang="en-US" sz="1400" u="none" strike="noStrike">
                          <a:effectLst/>
                        </a:rPr>
                        <a:t>     3,769,754,254.08 </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2,885,589,687.61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68272003"/>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Ministry of Finance</a:t>
                      </a:r>
                    </a:p>
                  </a:txBody>
                  <a:tcPr marL="9525" marR="9525" marT="9525" marB="0" anchor="ctr"/>
                </a:tc>
                <a:tc>
                  <a:txBody>
                    <a:bodyPr/>
                    <a:lstStyle/>
                    <a:p>
                      <a:pPr algn="ctr" fontAlgn="ctr"/>
                      <a:r>
                        <a:rPr lang="en-US" sz="1400" u="none" strike="noStrike" dirty="0">
                          <a:effectLst/>
                        </a:rPr>
                        <a:t>     3,202,278,877.58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2,291,377,377.19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92153341"/>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Ogun State Housing Corporation</a:t>
                      </a:r>
                    </a:p>
                  </a:txBody>
                  <a:tcPr marL="9525" marR="9525" marT="9525" marB="0" anchor="ctr"/>
                </a:tc>
                <a:tc>
                  <a:txBody>
                    <a:bodyPr/>
                    <a:lstStyle/>
                    <a:p>
                      <a:pPr algn="ctr" fontAlgn="ctr"/>
                      <a:r>
                        <a:rPr lang="en-US" sz="1400" u="none" strike="noStrike">
                          <a:effectLst/>
                        </a:rPr>
                        <a:t>       259,111,188.92 </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2,148,781,905.89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75513284"/>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Ministry of  Housing</a:t>
                      </a:r>
                    </a:p>
                  </a:txBody>
                  <a:tcPr marL="9525" marR="9525" marT="9525" marB="0" anchor="ctr"/>
                </a:tc>
                <a:tc>
                  <a:txBody>
                    <a:bodyPr/>
                    <a:lstStyle/>
                    <a:p>
                      <a:pPr algn="ctr" fontAlgn="ctr"/>
                      <a:r>
                        <a:rPr lang="en-US" sz="1400" u="none" strike="noStrike">
                          <a:effectLst/>
                        </a:rPr>
                        <a:t>       274,868,206.83 </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2,109,501,301.56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08153408"/>
                  </a:ext>
                </a:extLst>
              </a:tr>
              <a:tr h="311977">
                <a:tc>
                  <a:txBody>
                    <a:bodyPr/>
                    <a:lstStyle/>
                    <a:p>
                      <a:pPr marL="174625" indent="0" algn="l" defTabSz="914400" rtl="0" eaLnBrk="1" fontAlgn="ctr" latinLnBrk="0" hangingPunct="1"/>
                      <a:r>
                        <a:rPr lang="en-US" sz="1400" u="none" strike="noStrike" kern="1200" dirty="0">
                          <a:solidFill>
                            <a:schemeClr val="dk1"/>
                          </a:solidFill>
                          <a:effectLst/>
                          <a:latin typeface="+mn-lt"/>
                          <a:ea typeface="+mn-ea"/>
                          <a:cs typeface="+mn-cs"/>
                        </a:rPr>
                        <a:t>Ministry of Special Duties &amp; Inter-governmental Affairs</a:t>
                      </a:r>
                    </a:p>
                  </a:txBody>
                  <a:tcPr marL="9525" marR="9525" marT="9525" marB="0" anchor="ctr"/>
                </a:tc>
                <a:tc>
                  <a:txBody>
                    <a:bodyPr/>
                    <a:lstStyle/>
                    <a:p>
                      <a:pPr algn="ctr" fontAlgn="ctr"/>
                      <a:r>
                        <a:rPr lang="en-US" sz="1400" u="none" strike="noStrike" dirty="0">
                          <a:effectLst/>
                        </a:rPr>
                        <a:t>       430,850,101.79 </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2,092,179,793.51 </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50909968"/>
                  </a:ext>
                </a:extLst>
              </a:tr>
              <a:tr h="196383">
                <a:tc>
                  <a:txBody>
                    <a:bodyPr/>
                    <a:lstStyle/>
                    <a:p>
                      <a:pPr marL="174625" indent="0" algn="l" defTabSz="914400" rtl="0" eaLnBrk="1" fontAlgn="ctr" latinLnBrk="0" hangingPunct="1"/>
                      <a:r>
                        <a:rPr lang="en-US" sz="1400" b="1" u="none" strike="noStrike" kern="1200" dirty="0">
                          <a:solidFill>
                            <a:schemeClr val="dk1"/>
                          </a:solidFill>
                          <a:effectLst/>
                          <a:latin typeface="+mn-lt"/>
                          <a:ea typeface="+mn-ea"/>
                          <a:cs typeface="+mn-cs"/>
                        </a:rPr>
                        <a:t>GRAND TOTAL</a:t>
                      </a:r>
                    </a:p>
                  </a:txBody>
                  <a:tcPr marL="9525" marR="9525" marT="9525" marB="0" anchor="ctr"/>
                </a:tc>
                <a:tc>
                  <a:txBody>
                    <a:bodyPr/>
                    <a:lstStyle/>
                    <a:p>
                      <a:pPr algn="ctr" fontAlgn="b"/>
                      <a:r>
                        <a:rPr lang="en-US" sz="1400" b="1" u="none" strike="noStrike" dirty="0">
                          <a:effectLst/>
                        </a:rPr>
                        <a:t>       24,560,185,094.57</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     134,008,161,563.79</a:t>
                      </a:r>
                      <a:endParaRPr lang="en-US"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546682"/>
                  </a:ext>
                </a:extLst>
              </a:tr>
            </a:tbl>
          </a:graphicData>
        </a:graphic>
      </p:graphicFrame>
      <p:grpSp>
        <p:nvGrpSpPr>
          <p:cNvPr id="4" name="Group 3">
            <a:extLst>
              <a:ext uri="{FF2B5EF4-FFF2-40B4-BE49-F238E27FC236}">
                <a16:creationId xmlns:a16="http://schemas.microsoft.com/office/drawing/2014/main" id="{DD295963-83EA-442D-9D63-94BBE760F03C}"/>
              </a:ext>
            </a:extLst>
          </p:cNvPr>
          <p:cNvGrpSpPr/>
          <p:nvPr/>
        </p:nvGrpSpPr>
        <p:grpSpPr>
          <a:xfrm>
            <a:off x="10204524" y="133032"/>
            <a:ext cx="1523649" cy="416229"/>
            <a:chOff x="6877878" y="35472"/>
            <a:chExt cx="1431235" cy="1134701"/>
          </a:xfrm>
        </p:grpSpPr>
        <p:pic>
          <p:nvPicPr>
            <p:cNvPr id="6" name="Picture 5">
              <a:extLst>
                <a:ext uri="{FF2B5EF4-FFF2-40B4-BE49-F238E27FC236}">
                  <a16:creationId xmlns:a16="http://schemas.microsoft.com/office/drawing/2014/main" id="{6454C592-0D62-4F81-81BD-CED582E57F2D}"/>
                </a:ext>
              </a:extLst>
            </p:cNvPr>
            <p:cNvPicPr>
              <a:picLocks noChangeAspect="1"/>
            </p:cNvPicPr>
            <p:nvPr/>
          </p:nvPicPr>
          <p:blipFill>
            <a:blip r:embed="rId2"/>
            <a:stretch>
              <a:fillRect/>
            </a:stretch>
          </p:blipFill>
          <p:spPr>
            <a:xfrm>
              <a:off x="6972508" y="35472"/>
              <a:ext cx="1336605" cy="703814"/>
            </a:xfrm>
            <a:prstGeom prst="rect">
              <a:avLst/>
            </a:prstGeom>
          </p:spPr>
        </p:pic>
        <p:sp>
          <p:nvSpPr>
            <p:cNvPr id="7" name="TextBox 6">
              <a:extLst>
                <a:ext uri="{FF2B5EF4-FFF2-40B4-BE49-F238E27FC236}">
                  <a16:creationId xmlns:a16="http://schemas.microsoft.com/office/drawing/2014/main" id="{8C9588BD-B39B-4930-B5C4-6B93D63BDBCA}"/>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sp>
        <p:nvSpPr>
          <p:cNvPr id="9" name="Rectangle: Rounded Corners 8">
            <a:extLst>
              <a:ext uri="{FF2B5EF4-FFF2-40B4-BE49-F238E27FC236}">
                <a16:creationId xmlns:a16="http://schemas.microsoft.com/office/drawing/2014/main" id="{060042A1-A8D9-41D5-B75B-59B4290747AD}"/>
              </a:ext>
            </a:extLst>
          </p:cNvPr>
          <p:cNvSpPr/>
          <p:nvPr/>
        </p:nvSpPr>
        <p:spPr>
          <a:xfrm>
            <a:off x="0" y="130047"/>
            <a:ext cx="9718466"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TOP MINISTRY EXPENDITURE ALLOCATION</a:t>
            </a:r>
          </a:p>
        </p:txBody>
      </p:sp>
    </p:spTree>
    <p:extLst>
      <p:ext uri="{BB962C8B-B14F-4D97-AF65-F5344CB8AC3E}">
        <p14:creationId xmlns:p14="http://schemas.microsoft.com/office/powerpoint/2010/main" val="382456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4D10ED-9816-4158-AF38-B19A428EE0DB}"/>
              </a:ext>
            </a:extLst>
          </p:cNvPr>
          <p:cNvGrpSpPr/>
          <p:nvPr/>
        </p:nvGrpSpPr>
        <p:grpSpPr>
          <a:xfrm>
            <a:off x="10244281" y="174721"/>
            <a:ext cx="1523649" cy="1156003"/>
            <a:chOff x="6877878" y="35472"/>
            <a:chExt cx="1431235" cy="1134701"/>
          </a:xfrm>
        </p:grpSpPr>
        <p:pic>
          <p:nvPicPr>
            <p:cNvPr id="3" name="Picture 2">
              <a:extLst>
                <a:ext uri="{FF2B5EF4-FFF2-40B4-BE49-F238E27FC236}">
                  <a16:creationId xmlns:a16="http://schemas.microsoft.com/office/drawing/2014/main" id="{22C623DB-43A0-4F6F-AEE9-7D35EABEDE48}"/>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8262D7E8-6D14-4FE0-84DC-E5E6587994C8}"/>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6" name="Table 6">
            <a:extLst>
              <a:ext uri="{FF2B5EF4-FFF2-40B4-BE49-F238E27FC236}">
                <a16:creationId xmlns:a16="http://schemas.microsoft.com/office/drawing/2014/main" id="{59191E89-E4CC-40A0-AC83-315B119292C5}"/>
              </a:ext>
            </a:extLst>
          </p:cNvPr>
          <p:cNvGraphicFramePr>
            <a:graphicFrameLocks noGrp="1"/>
          </p:cNvGraphicFramePr>
          <p:nvPr>
            <p:extLst>
              <p:ext uri="{D42A27DB-BD31-4B8C-83A1-F6EECF244321}">
                <p14:modId xmlns:p14="http://schemas.microsoft.com/office/powerpoint/2010/main" val="2906429708"/>
              </p:ext>
            </p:extLst>
          </p:nvPr>
        </p:nvGraphicFramePr>
        <p:xfrm>
          <a:off x="543336" y="1444486"/>
          <a:ext cx="11224591" cy="5020540"/>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477081">
                  <a:extLst>
                    <a:ext uri="{9D8B030D-6E8A-4147-A177-3AD203B41FA5}">
                      <a16:colId xmlns:a16="http://schemas.microsoft.com/office/drawing/2014/main" val="796411907"/>
                    </a:ext>
                  </a:extLst>
                </a:gridCol>
                <a:gridCol w="2729945">
                  <a:extLst>
                    <a:ext uri="{9D8B030D-6E8A-4147-A177-3AD203B41FA5}">
                      <a16:colId xmlns:a16="http://schemas.microsoft.com/office/drawing/2014/main" val="2895411576"/>
                    </a:ext>
                  </a:extLst>
                </a:gridCol>
                <a:gridCol w="1603513">
                  <a:extLst>
                    <a:ext uri="{9D8B030D-6E8A-4147-A177-3AD203B41FA5}">
                      <a16:colId xmlns:a16="http://schemas.microsoft.com/office/drawing/2014/main" val="4186790655"/>
                    </a:ext>
                  </a:extLst>
                </a:gridCol>
                <a:gridCol w="1603513">
                  <a:extLst>
                    <a:ext uri="{9D8B030D-6E8A-4147-A177-3AD203B41FA5}">
                      <a16:colId xmlns:a16="http://schemas.microsoft.com/office/drawing/2014/main" val="4285346299"/>
                    </a:ext>
                  </a:extLst>
                </a:gridCol>
                <a:gridCol w="1603513">
                  <a:extLst>
                    <a:ext uri="{9D8B030D-6E8A-4147-A177-3AD203B41FA5}">
                      <a16:colId xmlns:a16="http://schemas.microsoft.com/office/drawing/2014/main" val="781310255"/>
                    </a:ext>
                  </a:extLst>
                </a:gridCol>
                <a:gridCol w="1603513">
                  <a:extLst>
                    <a:ext uri="{9D8B030D-6E8A-4147-A177-3AD203B41FA5}">
                      <a16:colId xmlns:a16="http://schemas.microsoft.com/office/drawing/2014/main" val="3849558675"/>
                    </a:ext>
                  </a:extLst>
                </a:gridCol>
                <a:gridCol w="1603513">
                  <a:extLst>
                    <a:ext uri="{9D8B030D-6E8A-4147-A177-3AD203B41FA5}">
                      <a16:colId xmlns:a16="http://schemas.microsoft.com/office/drawing/2014/main" val="2953674351"/>
                    </a:ext>
                  </a:extLst>
                </a:gridCol>
              </a:tblGrid>
              <a:tr h="525090">
                <a:tc>
                  <a:txBody>
                    <a:bodyPr/>
                    <a:lstStyle/>
                    <a:p>
                      <a:r>
                        <a:rPr lang="en-US" sz="1400" dirty="0"/>
                        <a:t>S/N</a:t>
                      </a:r>
                      <a:endParaRPr lang="en-US" sz="1400" dirty="0">
                        <a:solidFill>
                          <a:schemeClr val="bg1"/>
                        </a:solidFill>
                      </a:endParaRPr>
                    </a:p>
                  </a:txBody>
                  <a:tcPr anchor="ctr"/>
                </a:tc>
                <a:tc>
                  <a:txBody>
                    <a:bodyPr/>
                    <a:lstStyle/>
                    <a:p>
                      <a:r>
                        <a:rPr lang="en-US" sz="1400" dirty="0"/>
                        <a:t>FUNCTIONAL CLASSIFICATION</a:t>
                      </a:r>
                      <a:endParaRPr lang="en-US" sz="1400" dirty="0">
                        <a:solidFill>
                          <a:schemeClr val="bg1"/>
                        </a:solidFill>
                      </a:endParaRPr>
                    </a:p>
                  </a:txBody>
                  <a:tcPr anchor="ctr"/>
                </a:tc>
                <a:tc>
                  <a:txBody>
                    <a:bodyPr/>
                    <a:lstStyle/>
                    <a:p>
                      <a:pPr algn="ctr"/>
                      <a:r>
                        <a:rPr lang="en-US" sz="1400" dirty="0"/>
                        <a:t>SALARIES &amp; ALLOWANCES (</a:t>
                      </a:r>
                      <a:r>
                        <a:rPr lang="en-US" sz="1400" strike="sngStrike" dirty="0"/>
                        <a:t>N</a:t>
                      </a:r>
                      <a:r>
                        <a:rPr lang="en-US" sz="1400" dirty="0"/>
                        <a:t>)</a:t>
                      </a:r>
                      <a:endParaRPr lang="en-US" sz="1400" dirty="0">
                        <a:solidFill>
                          <a:schemeClr val="bg1"/>
                        </a:solidFill>
                      </a:endParaRPr>
                    </a:p>
                  </a:txBody>
                  <a:tcPr anchor="ctr"/>
                </a:tc>
                <a:tc>
                  <a:txBody>
                    <a:bodyPr/>
                    <a:lstStyle/>
                    <a:p>
                      <a:r>
                        <a:rPr lang="en-US" sz="1400" dirty="0"/>
                        <a:t>OVERHEAD COST </a:t>
                      </a:r>
                    </a:p>
                    <a:p>
                      <a:r>
                        <a:rPr lang="en-US" sz="1400" dirty="0"/>
                        <a:t>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CAPITAL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TOTAL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REVENUE</a:t>
                      </a:r>
                    </a:p>
                    <a:p>
                      <a:r>
                        <a:rPr lang="en-US" sz="1400" dirty="0"/>
                        <a:t>               (</a:t>
                      </a:r>
                      <a:r>
                        <a:rPr lang="en-US" sz="1400" strike="sngStrike" dirty="0"/>
                        <a:t>N</a:t>
                      </a:r>
                      <a:r>
                        <a:rPr lang="en-US" sz="1400" dirty="0"/>
                        <a:t>)</a:t>
                      </a:r>
                      <a:endParaRPr lang="en-US" sz="1400" dirty="0">
                        <a:solidFill>
                          <a:schemeClr val="bg1"/>
                        </a:solidFill>
                      </a:endParaRPr>
                    </a:p>
                  </a:txBody>
                  <a:tcPr anchor="ctr"/>
                </a:tc>
                <a:extLst>
                  <a:ext uri="{0D108BD9-81ED-4DB2-BD59-A6C34878D82A}">
                    <a16:rowId xmlns:a16="http://schemas.microsoft.com/office/drawing/2014/main" val="1613291519"/>
                  </a:ext>
                </a:extLst>
              </a:tr>
              <a:tr h="449545">
                <a:tc>
                  <a:txBody>
                    <a:bodyPr/>
                    <a:lstStyle/>
                    <a:p>
                      <a:pPr algn="ctr"/>
                      <a:r>
                        <a:rPr lang="en-US" sz="1400" dirty="0"/>
                        <a:t>1</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GENERAL PUBLIC SERVICES</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12,897,578,454.96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45,471,286,419.49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24,592,210,100.42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82,961,074,974.87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58,696,484,691.34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62139797"/>
                  </a:ext>
                </a:extLst>
              </a:tr>
              <a:tr h="449545">
                <a:tc>
                  <a:txBody>
                    <a:bodyPr/>
                    <a:lstStyle/>
                    <a:p>
                      <a:pPr algn="ctr"/>
                      <a:r>
                        <a:rPr lang="en-US" sz="1400" dirty="0"/>
                        <a:t>2</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PUBLIC ORDER AND SAFETY</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2,435,169,399.64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3,651,394,541.08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3,094,506,116.91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9,181,070,057.64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320,601,611.53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42869367"/>
                  </a:ext>
                </a:extLst>
              </a:tr>
              <a:tr h="449545">
                <a:tc>
                  <a:txBody>
                    <a:bodyPr/>
                    <a:lstStyle/>
                    <a:p>
                      <a:pPr algn="ctr"/>
                      <a:r>
                        <a:rPr lang="en-US" sz="1400" dirty="0"/>
                        <a:t>3</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ECONOMIC AFFAIRS</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5,972,270,013.48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1,707,150,930.29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103,019,483,246.51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110,698,904,190.27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3,947,239,990.19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60260877"/>
                  </a:ext>
                </a:extLst>
              </a:tr>
              <a:tr h="449545">
                <a:tc>
                  <a:txBody>
                    <a:bodyPr/>
                    <a:lstStyle/>
                    <a:p>
                      <a:pPr algn="ctr"/>
                      <a:r>
                        <a:rPr lang="en-US" sz="1400" dirty="0"/>
                        <a:t>4</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ENVIRONMENTAL PROTECTION</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513,997,965.03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1,001,819,670.95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2,400,350,753.79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3,916,168,389.78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667,512,527.19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588895661"/>
                  </a:ext>
                </a:extLst>
              </a:tr>
              <a:tr h="449545">
                <a:tc>
                  <a:txBody>
                    <a:bodyPr/>
                    <a:lstStyle/>
                    <a:p>
                      <a:pPr algn="ctr"/>
                      <a:r>
                        <a:rPr lang="en-US" sz="1400" dirty="0"/>
                        <a:t>5</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HOUSING AND COMMUNITY AMENITIES</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3,328,305,226.65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854,490,053.74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21,658,690,891.82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25,841,486,172.21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66,752,089,642.33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66906480"/>
                  </a:ext>
                </a:extLst>
              </a:tr>
              <a:tr h="449545">
                <a:tc>
                  <a:txBody>
                    <a:bodyPr/>
                    <a:lstStyle/>
                    <a:p>
                      <a:pPr algn="ctr"/>
                      <a:r>
                        <a:rPr lang="en-US" sz="1400" dirty="0"/>
                        <a:t>6</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HEALTH</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10,634,326,942.46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1,388,940,707.97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22,050,247,323.52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34,073,514,973.95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2,392,536,593.28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607075909"/>
                  </a:ext>
                </a:extLst>
              </a:tr>
              <a:tr h="449545">
                <a:tc>
                  <a:txBody>
                    <a:bodyPr/>
                    <a:lstStyle/>
                    <a:p>
                      <a:pPr algn="ctr"/>
                      <a:r>
                        <a:rPr lang="en-US" sz="1400" dirty="0"/>
                        <a:t>7</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RECREATION, CULTURE AND RELIGION</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2,171,505,448.61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861,141,445.62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3,344,893,002.67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6,377,539,896.90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1,461,024,191.69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385689792"/>
                  </a:ext>
                </a:extLst>
              </a:tr>
              <a:tr h="449545">
                <a:tc>
                  <a:txBody>
                    <a:bodyPr/>
                    <a:lstStyle/>
                    <a:p>
                      <a:pPr algn="ctr"/>
                      <a:r>
                        <a:rPr lang="en-US" sz="1400" dirty="0"/>
                        <a:t>8</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EDUCATION</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36,637,723,777.29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4,288,156,345.34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15,275,142,584.83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56,201,022,707.46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18,925,752,152.73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893860392"/>
                  </a:ext>
                </a:extLst>
              </a:tr>
              <a:tr h="449545">
                <a:tc>
                  <a:txBody>
                    <a:bodyPr/>
                    <a:lstStyle/>
                    <a:p>
                      <a:pPr algn="ctr"/>
                      <a:r>
                        <a:rPr lang="en-US" sz="1400" dirty="0"/>
                        <a:t>9</a:t>
                      </a:r>
                      <a:endParaRPr lang="en-US" sz="1400" dirty="0">
                        <a:latin typeface="+mn-lt"/>
                      </a:endParaRPr>
                    </a:p>
                  </a:txBody>
                  <a:tcPr/>
                </a:tc>
                <a:tc>
                  <a:txBody>
                    <a:bodyPr/>
                    <a:lstStyle/>
                    <a:p>
                      <a:pPr marL="174625" indent="0" algn="l" defTabSz="914400" rtl="0" eaLnBrk="1" fontAlgn="ctr" latinLnBrk="0" hangingPunct="1"/>
                      <a:r>
                        <a:rPr lang="en-US" sz="1400" u="none" strike="noStrike" kern="1200" dirty="0">
                          <a:effectLst/>
                        </a:rPr>
                        <a:t>SOCIAL PROTECTION</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18,500,946,726.35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864,271,878.81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2,119,149,771.34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21,484,368,376.50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11,221,125.00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644466336"/>
                  </a:ext>
                </a:extLst>
              </a:tr>
              <a:tr h="449545">
                <a:tc>
                  <a:txBody>
                    <a:bodyPr/>
                    <a:lstStyle/>
                    <a:p>
                      <a:pPr algn="ctr"/>
                      <a:endParaRPr lang="en-US" sz="1400" b="1" dirty="0">
                        <a:latin typeface="+mn-lt"/>
                      </a:endParaRPr>
                    </a:p>
                  </a:txBody>
                  <a:tcPr/>
                </a:tc>
                <a:tc>
                  <a:txBody>
                    <a:bodyPr/>
                    <a:lstStyle/>
                    <a:p>
                      <a:pPr marL="174625" indent="0" algn="l" defTabSz="914400" rtl="0" eaLnBrk="1" fontAlgn="ctr" latinLnBrk="0" hangingPunct="1"/>
                      <a:r>
                        <a:rPr lang="en-US" sz="1400" b="1" u="none" strike="noStrike" kern="1200" dirty="0">
                          <a:effectLst/>
                        </a:rPr>
                        <a:t> GRAND TOTAL</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b="1" u="none" strike="noStrike" dirty="0">
                          <a:effectLst/>
                        </a:rPr>
                        <a:t>  93,091,823,954.47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b="1" u="none" strike="noStrike" dirty="0">
                          <a:effectLst/>
                        </a:rPr>
                        <a:t> 60,088,651,993.30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b="1" u="none" strike="noStrike" dirty="0">
                          <a:effectLst/>
                        </a:rPr>
                        <a:t>197,554,673,791.80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b="1" u="none" strike="noStrike" dirty="0">
                          <a:effectLst/>
                        </a:rPr>
                        <a:t> 350,735,149,739.57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b="1" u="none" strike="noStrike" dirty="0">
                          <a:effectLst/>
                        </a:rPr>
                        <a:t> 153,174,462,525.27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2710591"/>
                  </a:ext>
                </a:extLst>
              </a:tr>
            </a:tbl>
          </a:graphicData>
        </a:graphic>
      </p:graphicFrame>
      <p:sp>
        <p:nvSpPr>
          <p:cNvPr id="7" name="Rectangle: Rounded Corners 6">
            <a:extLst>
              <a:ext uri="{FF2B5EF4-FFF2-40B4-BE49-F238E27FC236}">
                <a16:creationId xmlns:a16="http://schemas.microsoft.com/office/drawing/2014/main" id="{685121DE-6781-47AE-A8D8-89A7F2933525}"/>
              </a:ext>
            </a:extLst>
          </p:cNvPr>
          <p:cNvSpPr/>
          <p:nvPr/>
        </p:nvSpPr>
        <p:spPr>
          <a:xfrm>
            <a:off x="0" y="130047"/>
            <a:ext cx="9718466"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2022 ESTIMATES FUNCTIONAL CLASSIFICATION OF MDAs UNDER IPSAS </a:t>
            </a:r>
          </a:p>
        </p:txBody>
      </p:sp>
    </p:spTree>
    <p:extLst>
      <p:ext uri="{BB962C8B-B14F-4D97-AF65-F5344CB8AC3E}">
        <p14:creationId xmlns:p14="http://schemas.microsoft.com/office/powerpoint/2010/main" val="270298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3BD6C0-B069-4735-8307-817E70F27DB5}"/>
              </a:ext>
            </a:extLst>
          </p:cNvPr>
          <p:cNvGrpSpPr/>
          <p:nvPr/>
        </p:nvGrpSpPr>
        <p:grpSpPr>
          <a:xfrm>
            <a:off x="10491022" y="102151"/>
            <a:ext cx="1523649" cy="1156003"/>
            <a:chOff x="6877878" y="35472"/>
            <a:chExt cx="1431235" cy="1134701"/>
          </a:xfrm>
        </p:grpSpPr>
        <p:pic>
          <p:nvPicPr>
            <p:cNvPr id="3" name="Picture 2">
              <a:extLst>
                <a:ext uri="{FF2B5EF4-FFF2-40B4-BE49-F238E27FC236}">
                  <a16:creationId xmlns:a16="http://schemas.microsoft.com/office/drawing/2014/main" id="{CDAAC97E-D214-4FF7-ACD9-D986326A6F1C}"/>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8F111424-19F9-4F74-B2FC-2B17B3B244DC}"/>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7" name="Table 6">
            <a:extLst>
              <a:ext uri="{FF2B5EF4-FFF2-40B4-BE49-F238E27FC236}">
                <a16:creationId xmlns:a16="http://schemas.microsoft.com/office/drawing/2014/main" id="{322C3145-DFAB-4996-85E5-B6C716EF7F4E}"/>
              </a:ext>
            </a:extLst>
          </p:cNvPr>
          <p:cNvGraphicFramePr>
            <a:graphicFrameLocks noGrp="1"/>
          </p:cNvGraphicFramePr>
          <p:nvPr>
            <p:extLst>
              <p:ext uri="{D42A27DB-BD31-4B8C-83A1-F6EECF244321}">
                <p14:modId xmlns:p14="http://schemas.microsoft.com/office/powerpoint/2010/main" val="215792819"/>
              </p:ext>
            </p:extLst>
          </p:nvPr>
        </p:nvGraphicFramePr>
        <p:xfrm>
          <a:off x="477078" y="1364974"/>
          <a:ext cx="11354194" cy="5102086"/>
        </p:xfrm>
        <a:graphic>
          <a:graphicData uri="http://schemas.openxmlformats.org/drawingml/2006/table">
            <a:tbl>
              <a:tblPr firstRow="1" bandRow="1">
                <a:tableStyleId>{93296810-A885-4BE3-A3E7-6D5BEEA58F35}</a:tableStyleId>
              </a:tblPr>
              <a:tblGrid>
                <a:gridCol w="505108">
                  <a:extLst>
                    <a:ext uri="{9D8B030D-6E8A-4147-A177-3AD203B41FA5}">
                      <a16:colId xmlns:a16="http://schemas.microsoft.com/office/drawing/2014/main" val="597617691"/>
                    </a:ext>
                  </a:extLst>
                </a:gridCol>
                <a:gridCol w="2755746">
                  <a:extLst>
                    <a:ext uri="{9D8B030D-6E8A-4147-A177-3AD203B41FA5}">
                      <a16:colId xmlns:a16="http://schemas.microsoft.com/office/drawing/2014/main" val="4180429778"/>
                    </a:ext>
                  </a:extLst>
                </a:gridCol>
                <a:gridCol w="1618668">
                  <a:extLst>
                    <a:ext uri="{9D8B030D-6E8A-4147-A177-3AD203B41FA5}">
                      <a16:colId xmlns:a16="http://schemas.microsoft.com/office/drawing/2014/main" val="1278164833"/>
                    </a:ext>
                  </a:extLst>
                </a:gridCol>
                <a:gridCol w="1618668">
                  <a:extLst>
                    <a:ext uri="{9D8B030D-6E8A-4147-A177-3AD203B41FA5}">
                      <a16:colId xmlns:a16="http://schemas.microsoft.com/office/drawing/2014/main" val="789983845"/>
                    </a:ext>
                  </a:extLst>
                </a:gridCol>
                <a:gridCol w="1618668">
                  <a:extLst>
                    <a:ext uri="{9D8B030D-6E8A-4147-A177-3AD203B41FA5}">
                      <a16:colId xmlns:a16="http://schemas.microsoft.com/office/drawing/2014/main" val="928247551"/>
                    </a:ext>
                  </a:extLst>
                </a:gridCol>
                <a:gridCol w="1618668">
                  <a:extLst>
                    <a:ext uri="{9D8B030D-6E8A-4147-A177-3AD203B41FA5}">
                      <a16:colId xmlns:a16="http://schemas.microsoft.com/office/drawing/2014/main" val="3113221790"/>
                    </a:ext>
                  </a:extLst>
                </a:gridCol>
                <a:gridCol w="1618668">
                  <a:extLst>
                    <a:ext uri="{9D8B030D-6E8A-4147-A177-3AD203B41FA5}">
                      <a16:colId xmlns:a16="http://schemas.microsoft.com/office/drawing/2014/main" val="3275907335"/>
                    </a:ext>
                  </a:extLst>
                </a:gridCol>
              </a:tblGrid>
              <a:tr h="815832">
                <a:tc>
                  <a:txBody>
                    <a:bodyPr/>
                    <a:lstStyle/>
                    <a:p>
                      <a:pPr algn="l"/>
                      <a:r>
                        <a:rPr lang="en-US" sz="1400" dirty="0"/>
                        <a:t>S/N</a:t>
                      </a:r>
                      <a:endParaRPr lang="en-US" sz="1400" dirty="0">
                        <a:solidFill>
                          <a:schemeClr val="bg1"/>
                        </a:solidFill>
                      </a:endParaRPr>
                    </a:p>
                  </a:txBody>
                  <a:tcPr anchor="ctr"/>
                </a:tc>
                <a:tc>
                  <a:txBody>
                    <a:bodyPr/>
                    <a:lstStyle/>
                    <a:p>
                      <a:pPr algn="l"/>
                      <a:r>
                        <a:rPr lang="en-US" sz="1400" dirty="0"/>
                        <a:t>ADMINISTRATIVE CLASSIFICATION</a:t>
                      </a:r>
                      <a:endParaRPr lang="en-US" sz="1400" dirty="0">
                        <a:solidFill>
                          <a:schemeClr val="bg1"/>
                        </a:solidFill>
                      </a:endParaRPr>
                    </a:p>
                  </a:txBody>
                  <a:tcPr anchor="ctr"/>
                </a:tc>
                <a:tc>
                  <a:txBody>
                    <a:bodyPr/>
                    <a:lstStyle/>
                    <a:p>
                      <a:pPr algn="ctr"/>
                      <a:r>
                        <a:rPr lang="en-US" sz="1400" dirty="0"/>
                        <a:t>SALARIES &amp; ALLOWANCES      (</a:t>
                      </a:r>
                      <a:r>
                        <a:rPr lang="en-US" sz="1400" strike="sngStrike" dirty="0"/>
                        <a:t>N</a:t>
                      </a:r>
                      <a:r>
                        <a:rPr lang="en-US" sz="1400" dirty="0"/>
                        <a:t>)</a:t>
                      </a:r>
                      <a:endParaRPr lang="en-US" sz="1400" dirty="0">
                        <a:solidFill>
                          <a:schemeClr val="bg1"/>
                        </a:solidFill>
                      </a:endParaRPr>
                    </a:p>
                  </a:txBody>
                  <a:tcPr anchor="ctr"/>
                </a:tc>
                <a:tc>
                  <a:txBody>
                    <a:bodyPr/>
                    <a:lstStyle/>
                    <a:p>
                      <a:r>
                        <a:rPr lang="en-US" sz="1400" dirty="0"/>
                        <a:t>OVERHEAD COST</a:t>
                      </a:r>
                    </a:p>
                    <a:p>
                      <a:r>
                        <a:rPr lang="en-US" sz="1400" dirty="0"/>
                        <a:t>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CAPITAL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TOTAL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REVENUE                          (</a:t>
                      </a:r>
                      <a:r>
                        <a:rPr lang="en-US" sz="1400" strike="sngStrike" dirty="0"/>
                        <a:t>N</a:t>
                      </a:r>
                      <a:r>
                        <a:rPr lang="en-US" sz="1400" dirty="0"/>
                        <a:t>)</a:t>
                      </a:r>
                      <a:endParaRPr lang="en-US" sz="1400" dirty="0">
                        <a:solidFill>
                          <a:schemeClr val="bg1"/>
                        </a:solidFill>
                      </a:endParaRPr>
                    </a:p>
                  </a:txBody>
                  <a:tcPr anchor="ctr"/>
                </a:tc>
                <a:extLst>
                  <a:ext uri="{0D108BD9-81ED-4DB2-BD59-A6C34878D82A}">
                    <a16:rowId xmlns:a16="http://schemas.microsoft.com/office/drawing/2014/main" val="316482511"/>
                  </a:ext>
                </a:extLst>
              </a:tr>
              <a:tr h="896155">
                <a:tc>
                  <a:txBody>
                    <a:bodyPr/>
                    <a:lstStyle/>
                    <a:p>
                      <a:pPr algn="l"/>
                      <a:endParaRPr lang="en-US" sz="1400" dirty="0"/>
                    </a:p>
                    <a:p>
                      <a:pPr algn="l"/>
                      <a:endParaRPr lang="en-US" sz="1400" dirty="0"/>
                    </a:p>
                    <a:p>
                      <a:pPr algn="l"/>
                      <a:r>
                        <a:rPr lang="en-US" sz="1400" dirty="0"/>
                        <a:t>1</a:t>
                      </a:r>
                      <a:endParaRPr lang="en-US" sz="1400" dirty="0">
                        <a:latin typeface="+mn-lt"/>
                      </a:endParaRPr>
                    </a:p>
                  </a:txBody>
                  <a:tcPr/>
                </a:tc>
                <a:tc>
                  <a:txBody>
                    <a:bodyPr/>
                    <a:lstStyle/>
                    <a:p>
                      <a:pPr algn="l" fontAlgn="ctr"/>
                      <a:r>
                        <a:rPr lang="en-US" sz="1400" u="none" strike="noStrike" dirty="0">
                          <a:effectLst/>
                        </a:rPr>
                        <a:t>ADMINISTRATION SECTOR</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30,794,985,970.63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15,885,329,845.70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25,663,601,777.20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72,343,917,593.52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1,583,390,436.84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673860500"/>
                  </a:ext>
                </a:extLst>
              </a:tr>
              <a:tr h="770215">
                <a:tc>
                  <a:txBody>
                    <a:bodyPr/>
                    <a:lstStyle/>
                    <a:p>
                      <a:pPr algn="l"/>
                      <a:endParaRPr lang="en-US" sz="1400" dirty="0"/>
                    </a:p>
                    <a:p>
                      <a:pPr algn="l"/>
                      <a:r>
                        <a:rPr lang="en-US" sz="1400" dirty="0"/>
                        <a:t>2</a:t>
                      </a:r>
                      <a:endParaRPr lang="en-US" sz="1400" dirty="0">
                        <a:latin typeface="+mn-lt"/>
                      </a:endParaRPr>
                    </a:p>
                  </a:txBody>
                  <a:tcPr/>
                </a:tc>
                <a:tc>
                  <a:txBody>
                    <a:bodyPr/>
                    <a:lstStyle/>
                    <a:p>
                      <a:pPr algn="l" fontAlgn="ctr"/>
                      <a:r>
                        <a:rPr lang="en-US" sz="1400" u="none" strike="noStrike" dirty="0">
                          <a:effectLst/>
                        </a:rPr>
                        <a:t>ECONOMIC SECTOR</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10,356,547,971.42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35,443,680,350.05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128,643,982,529.03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174,444,210,850.50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129,210,823,192.18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32529707"/>
                  </a:ext>
                </a:extLst>
              </a:tr>
              <a:tr h="849893">
                <a:tc>
                  <a:txBody>
                    <a:bodyPr/>
                    <a:lstStyle/>
                    <a:p>
                      <a:pPr algn="l"/>
                      <a:endParaRPr lang="en-US" sz="1400" dirty="0"/>
                    </a:p>
                    <a:p>
                      <a:pPr algn="l"/>
                      <a:r>
                        <a:rPr lang="en-US" sz="1400" dirty="0"/>
                        <a:t>3</a:t>
                      </a:r>
                      <a:endParaRPr lang="en-US" sz="1400" dirty="0">
                        <a:latin typeface="+mn-lt"/>
                      </a:endParaRPr>
                    </a:p>
                  </a:txBody>
                  <a:tcPr/>
                </a:tc>
                <a:tc>
                  <a:txBody>
                    <a:bodyPr/>
                    <a:lstStyle/>
                    <a:p>
                      <a:pPr algn="l" fontAlgn="ctr"/>
                      <a:r>
                        <a:rPr lang="en-US" sz="1400" u="none" strike="noStrike" dirty="0">
                          <a:effectLst/>
                        </a:rPr>
                        <a:t>LAW AND JUSTICE SECTOR</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2,205,337,932.00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1,077,751,130.25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741,132,742.41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4,024,221,804.66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320,601,611.53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2528439"/>
                  </a:ext>
                </a:extLst>
              </a:tr>
              <a:tr h="574827">
                <a:tc>
                  <a:txBody>
                    <a:bodyPr/>
                    <a:lstStyle/>
                    <a:p>
                      <a:pPr algn="l"/>
                      <a:endParaRPr lang="en-US" sz="1400" dirty="0"/>
                    </a:p>
                    <a:p>
                      <a:pPr algn="l"/>
                      <a:r>
                        <a:rPr lang="en-US" sz="1400" dirty="0"/>
                        <a:t>4</a:t>
                      </a:r>
                      <a:endParaRPr lang="en-US" sz="1400" dirty="0">
                        <a:latin typeface="+mn-lt"/>
                      </a:endParaRPr>
                    </a:p>
                  </a:txBody>
                  <a:tcPr/>
                </a:tc>
                <a:tc>
                  <a:txBody>
                    <a:bodyPr/>
                    <a:lstStyle/>
                    <a:p>
                      <a:pPr algn="l" fontAlgn="ctr"/>
                      <a:r>
                        <a:rPr lang="en-US" sz="1400" u="none" strike="noStrike" dirty="0">
                          <a:effectLst/>
                        </a:rPr>
                        <a:t>REGIONAL SECTOR</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   </a:t>
                      </a:r>
                      <a:endParaRPr lang="en-US" sz="1400" b="1" i="0" u="none" strike="noStrike" dirty="0">
                        <a:solidFill>
                          <a:srgbClr val="0D0D0D"/>
                        </a:solidFill>
                        <a:effectLst/>
                        <a:latin typeface="+mn-lt"/>
                      </a:endParaRPr>
                    </a:p>
                  </a:txBody>
                  <a:tcPr marL="9525" marR="9525" marT="9525" marB="0" anchor="ctr"/>
                </a:tc>
                <a:tc>
                  <a:txBody>
                    <a:bodyPr/>
                    <a:lstStyle/>
                    <a:p>
                      <a:pPr algn="l" fontAlgn="ctr"/>
                      <a:r>
                        <a:rPr lang="en-US" sz="1400" u="none" strike="noStrike" dirty="0">
                          <a:effectLst/>
                        </a:rPr>
                        <a:t>        20,000,000.00 </a:t>
                      </a:r>
                      <a:endParaRPr lang="en-US" sz="1400" b="1" i="0" u="none" strike="noStrike" dirty="0">
                        <a:solidFill>
                          <a:srgbClr val="0D0D0D"/>
                        </a:solidFill>
                        <a:effectLst/>
                        <a:latin typeface="+mn-lt"/>
                      </a:endParaRPr>
                    </a:p>
                  </a:txBody>
                  <a:tcPr marL="9525" marR="9525" marT="9525" marB="0" anchor="ctr"/>
                </a:tc>
                <a:tc>
                  <a:txBody>
                    <a:bodyPr/>
                    <a:lstStyle/>
                    <a:p>
                      <a:pPr algn="l" fontAlgn="ctr"/>
                      <a:r>
                        <a:rPr lang="en-US" sz="1400" u="none" strike="noStrike" dirty="0">
                          <a:effectLst/>
                        </a:rPr>
                        <a:t>         78,105,761.52 </a:t>
                      </a:r>
                      <a:endParaRPr lang="en-US" sz="1400" b="1" i="0" u="none" strike="noStrike" dirty="0">
                        <a:solidFill>
                          <a:srgbClr val="0D0D0D"/>
                        </a:solidFill>
                        <a:effectLst/>
                        <a:latin typeface="+mn-lt"/>
                      </a:endParaRPr>
                    </a:p>
                  </a:txBody>
                  <a:tcPr marL="9525" marR="9525" marT="9525" marB="0" anchor="ctr"/>
                </a:tc>
                <a:tc>
                  <a:txBody>
                    <a:bodyPr/>
                    <a:lstStyle/>
                    <a:p>
                      <a:pPr algn="l" fontAlgn="ctr"/>
                      <a:r>
                        <a:rPr lang="en-US" sz="1400" u="none" strike="noStrike" dirty="0">
                          <a:effectLst/>
                        </a:rPr>
                        <a:t>         98,105,761.52 </a:t>
                      </a:r>
                      <a:endParaRPr lang="en-US" sz="1400" b="1" i="0" u="none" strike="noStrike" dirty="0">
                        <a:solidFill>
                          <a:srgbClr val="0D0D0D"/>
                        </a:solidFill>
                        <a:effectLst/>
                        <a:latin typeface="+mn-lt"/>
                      </a:endParaRPr>
                    </a:p>
                  </a:txBody>
                  <a:tcPr marL="9525" marR="9525" marT="9525" marB="0" anchor="ctr"/>
                </a:tc>
                <a:tc>
                  <a:txBody>
                    <a:bodyPr/>
                    <a:lstStyle/>
                    <a:p>
                      <a:pPr algn="l" fontAlgn="ct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16062411"/>
                  </a:ext>
                </a:extLst>
              </a:tr>
              <a:tr h="597582">
                <a:tc>
                  <a:txBody>
                    <a:bodyPr/>
                    <a:lstStyle/>
                    <a:p>
                      <a:pPr algn="l"/>
                      <a:endParaRPr lang="en-US" sz="1400" dirty="0"/>
                    </a:p>
                    <a:p>
                      <a:pPr algn="l"/>
                      <a:r>
                        <a:rPr lang="en-US" sz="1400" dirty="0"/>
                        <a:t>5</a:t>
                      </a:r>
                      <a:endParaRPr lang="en-US" sz="1400" dirty="0">
                        <a:latin typeface="+mn-lt"/>
                      </a:endParaRPr>
                    </a:p>
                  </a:txBody>
                  <a:tcPr/>
                </a:tc>
                <a:tc>
                  <a:txBody>
                    <a:bodyPr/>
                    <a:lstStyle/>
                    <a:p>
                      <a:pPr algn="l" fontAlgn="ctr"/>
                      <a:r>
                        <a:rPr lang="en-US" sz="1400" u="none" strike="noStrike" dirty="0">
                          <a:effectLst/>
                        </a:rPr>
                        <a:t>SOCIAL SERVICES SECTOR</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49,734,952,080.42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7,661,890,667.30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42,427,850,981.65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99,824,693,729.37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22,059,647,284.72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53121252"/>
                  </a:ext>
                </a:extLst>
              </a:tr>
              <a:tr h="597582">
                <a:tc>
                  <a:txBody>
                    <a:bodyPr/>
                    <a:lstStyle/>
                    <a:p>
                      <a:pPr algn="l"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400" b="1" u="none" strike="noStrike" dirty="0">
                          <a:effectLst/>
                        </a:rPr>
                        <a:t>GRAND TOTAL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93,091,823,954.47</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60,088,651,993.30</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197,554,673,791.81</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350,735,149,739.57</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153,174,462,525.27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0804535"/>
                  </a:ext>
                </a:extLst>
              </a:tr>
            </a:tbl>
          </a:graphicData>
        </a:graphic>
      </p:graphicFrame>
      <p:sp>
        <p:nvSpPr>
          <p:cNvPr id="8" name="Rectangle: Rounded Corners 7">
            <a:extLst>
              <a:ext uri="{FF2B5EF4-FFF2-40B4-BE49-F238E27FC236}">
                <a16:creationId xmlns:a16="http://schemas.microsoft.com/office/drawing/2014/main" id="{C3577BB9-BD5D-44C5-AA86-068080300296}"/>
              </a:ext>
            </a:extLst>
          </p:cNvPr>
          <p:cNvSpPr/>
          <p:nvPr/>
        </p:nvSpPr>
        <p:spPr>
          <a:xfrm>
            <a:off x="0" y="155832"/>
            <a:ext cx="9718466"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2022 ESTIMATES ADMINISTRATIVE  CLASSIFICATION OF MDAs UNDER IPSAS</a:t>
            </a:r>
          </a:p>
        </p:txBody>
      </p:sp>
    </p:spTree>
    <p:extLst>
      <p:ext uri="{BB962C8B-B14F-4D97-AF65-F5344CB8AC3E}">
        <p14:creationId xmlns:p14="http://schemas.microsoft.com/office/powerpoint/2010/main" val="289200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3BD6C0-B069-4735-8307-817E70F27DB5}"/>
              </a:ext>
            </a:extLst>
          </p:cNvPr>
          <p:cNvGrpSpPr/>
          <p:nvPr/>
        </p:nvGrpSpPr>
        <p:grpSpPr>
          <a:xfrm>
            <a:off x="10244281" y="174721"/>
            <a:ext cx="1523649" cy="1156003"/>
            <a:chOff x="6877878" y="35472"/>
            <a:chExt cx="1431235" cy="1134701"/>
          </a:xfrm>
        </p:grpSpPr>
        <p:pic>
          <p:nvPicPr>
            <p:cNvPr id="3" name="Picture 2">
              <a:extLst>
                <a:ext uri="{FF2B5EF4-FFF2-40B4-BE49-F238E27FC236}">
                  <a16:creationId xmlns:a16="http://schemas.microsoft.com/office/drawing/2014/main" id="{CDAAC97E-D214-4FF7-ACD9-D986326A6F1C}"/>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8F111424-19F9-4F74-B2FC-2B17B3B244DC}"/>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7" name="Table 6">
            <a:extLst>
              <a:ext uri="{FF2B5EF4-FFF2-40B4-BE49-F238E27FC236}">
                <a16:creationId xmlns:a16="http://schemas.microsoft.com/office/drawing/2014/main" id="{322C3145-DFAB-4996-85E5-B6C716EF7F4E}"/>
              </a:ext>
            </a:extLst>
          </p:cNvPr>
          <p:cNvGraphicFramePr>
            <a:graphicFrameLocks noGrp="1"/>
          </p:cNvGraphicFramePr>
          <p:nvPr>
            <p:extLst>
              <p:ext uri="{D42A27DB-BD31-4B8C-83A1-F6EECF244321}">
                <p14:modId xmlns:p14="http://schemas.microsoft.com/office/powerpoint/2010/main" val="4205369503"/>
              </p:ext>
            </p:extLst>
          </p:nvPr>
        </p:nvGraphicFramePr>
        <p:xfrm>
          <a:off x="464912" y="1470991"/>
          <a:ext cx="11119615" cy="5035827"/>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494673">
                  <a:extLst>
                    <a:ext uri="{9D8B030D-6E8A-4147-A177-3AD203B41FA5}">
                      <a16:colId xmlns:a16="http://schemas.microsoft.com/office/drawing/2014/main" val="597617691"/>
                    </a:ext>
                  </a:extLst>
                </a:gridCol>
                <a:gridCol w="2698812">
                  <a:extLst>
                    <a:ext uri="{9D8B030D-6E8A-4147-A177-3AD203B41FA5}">
                      <a16:colId xmlns:a16="http://schemas.microsoft.com/office/drawing/2014/main" val="4180429778"/>
                    </a:ext>
                  </a:extLst>
                </a:gridCol>
                <a:gridCol w="1585226">
                  <a:extLst>
                    <a:ext uri="{9D8B030D-6E8A-4147-A177-3AD203B41FA5}">
                      <a16:colId xmlns:a16="http://schemas.microsoft.com/office/drawing/2014/main" val="1278164833"/>
                    </a:ext>
                  </a:extLst>
                </a:gridCol>
                <a:gridCol w="1585226">
                  <a:extLst>
                    <a:ext uri="{9D8B030D-6E8A-4147-A177-3AD203B41FA5}">
                      <a16:colId xmlns:a16="http://schemas.microsoft.com/office/drawing/2014/main" val="789983845"/>
                    </a:ext>
                  </a:extLst>
                </a:gridCol>
                <a:gridCol w="1585226">
                  <a:extLst>
                    <a:ext uri="{9D8B030D-6E8A-4147-A177-3AD203B41FA5}">
                      <a16:colId xmlns:a16="http://schemas.microsoft.com/office/drawing/2014/main" val="928247551"/>
                    </a:ext>
                  </a:extLst>
                </a:gridCol>
                <a:gridCol w="1585226">
                  <a:extLst>
                    <a:ext uri="{9D8B030D-6E8A-4147-A177-3AD203B41FA5}">
                      <a16:colId xmlns:a16="http://schemas.microsoft.com/office/drawing/2014/main" val="3113221790"/>
                    </a:ext>
                  </a:extLst>
                </a:gridCol>
                <a:gridCol w="1585226">
                  <a:extLst>
                    <a:ext uri="{9D8B030D-6E8A-4147-A177-3AD203B41FA5}">
                      <a16:colId xmlns:a16="http://schemas.microsoft.com/office/drawing/2014/main" val="3275907335"/>
                    </a:ext>
                  </a:extLst>
                </a:gridCol>
              </a:tblGrid>
              <a:tr h="795953">
                <a:tc>
                  <a:txBody>
                    <a:bodyPr/>
                    <a:lstStyle/>
                    <a:p>
                      <a:pPr algn="ctr"/>
                      <a:r>
                        <a:rPr lang="en-US" sz="1400" dirty="0"/>
                        <a:t>S/N</a:t>
                      </a:r>
                      <a:endParaRPr lang="en-US" sz="1400" dirty="0">
                        <a:solidFill>
                          <a:schemeClr val="bg1"/>
                        </a:solidFill>
                      </a:endParaRPr>
                    </a:p>
                  </a:txBody>
                  <a:tcPr anchor="ctr"/>
                </a:tc>
                <a:tc>
                  <a:txBody>
                    <a:bodyPr/>
                    <a:lstStyle/>
                    <a:p>
                      <a:pPr algn="ctr"/>
                      <a:r>
                        <a:rPr lang="en-US" sz="1400" dirty="0"/>
                        <a:t>ISEYA CLASSIFICATION</a:t>
                      </a:r>
                      <a:endParaRPr lang="en-US" sz="1400" dirty="0">
                        <a:solidFill>
                          <a:schemeClr val="bg1"/>
                        </a:solidFill>
                      </a:endParaRPr>
                    </a:p>
                  </a:txBody>
                  <a:tcPr anchor="ctr"/>
                </a:tc>
                <a:tc>
                  <a:txBody>
                    <a:bodyPr/>
                    <a:lstStyle/>
                    <a:p>
                      <a:pPr algn="ctr"/>
                      <a:r>
                        <a:rPr lang="en-US" sz="1400" dirty="0"/>
                        <a:t>SALARIES &amp; ALLOWANCES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OVERHEAD COST</a:t>
                      </a:r>
                    </a:p>
                    <a:p>
                      <a:pPr algn="ctr"/>
                      <a:r>
                        <a:rPr lang="en-US" sz="1400" dirty="0"/>
                        <a:t>(</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CAPITAL EXPENDITURE(</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TOTAL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REVENUE (</a:t>
                      </a:r>
                      <a:r>
                        <a:rPr lang="en-US" sz="1400" strike="sngStrike" dirty="0"/>
                        <a:t>N</a:t>
                      </a:r>
                      <a:r>
                        <a:rPr lang="en-US" sz="1400" dirty="0"/>
                        <a:t>)</a:t>
                      </a:r>
                      <a:endParaRPr lang="en-US" sz="1400" dirty="0">
                        <a:solidFill>
                          <a:schemeClr val="bg1"/>
                        </a:solidFill>
                      </a:endParaRPr>
                    </a:p>
                  </a:txBody>
                  <a:tcPr anchor="ctr"/>
                </a:tc>
                <a:extLst>
                  <a:ext uri="{0D108BD9-81ED-4DB2-BD59-A6C34878D82A}">
                    <a16:rowId xmlns:a16="http://schemas.microsoft.com/office/drawing/2014/main" val="316482511"/>
                  </a:ext>
                </a:extLst>
              </a:tr>
              <a:tr h="764466">
                <a:tc>
                  <a:txBody>
                    <a:bodyPr/>
                    <a:lstStyle/>
                    <a:p>
                      <a:pPr algn="ctr"/>
                      <a:endParaRPr lang="en-US" sz="1300" dirty="0"/>
                    </a:p>
                    <a:p>
                      <a:pPr algn="ctr"/>
                      <a:endParaRPr lang="en-US" sz="1300" dirty="0"/>
                    </a:p>
                    <a:p>
                      <a:pPr algn="ctr"/>
                      <a:r>
                        <a:rPr lang="en-US" sz="1300" dirty="0"/>
                        <a:t>1</a:t>
                      </a:r>
                      <a:endParaRPr lang="en-US" sz="1300" dirty="0">
                        <a:latin typeface="+mn-lt"/>
                      </a:endParaRPr>
                    </a:p>
                  </a:txBody>
                  <a:tcPr/>
                </a:tc>
                <a:tc>
                  <a:txBody>
                    <a:bodyPr/>
                    <a:lstStyle/>
                    <a:p>
                      <a:pPr marL="174625" indent="0" algn="l" defTabSz="914400" rtl="0" eaLnBrk="1" fontAlgn="ctr" latinLnBrk="0" hangingPunct="1"/>
                      <a:r>
                        <a:rPr lang="en-US" sz="1400" u="none" strike="noStrike" kern="1200" dirty="0">
                          <a:effectLst/>
                        </a:rPr>
                        <a:t>INFRASTRUCTURE</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a:effectLst/>
                        </a:rPr>
                        <a:t>   3,120,075,504.71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1,157,226,865.61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94,935,361,962.80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99,212,664,333.12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2,833,872,372.29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673860500"/>
                  </a:ext>
                </a:extLst>
              </a:tr>
              <a:tr h="551892">
                <a:tc>
                  <a:txBody>
                    <a:bodyPr/>
                    <a:lstStyle/>
                    <a:p>
                      <a:pPr algn="ctr"/>
                      <a:endParaRPr lang="en-US" sz="1300" dirty="0"/>
                    </a:p>
                    <a:p>
                      <a:pPr algn="ctr"/>
                      <a:r>
                        <a:rPr lang="en-US" sz="1300" dirty="0"/>
                        <a:t>2</a:t>
                      </a:r>
                      <a:endParaRPr lang="en-US" sz="1300" dirty="0">
                        <a:latin typeface="+mn-lt"/>
                      </a:endParaRPr>
                    </a:p>
                  </a:txBody>
                  <a:tcPr/>
                </a:tc>
                <a:tc>
                  <a:txBody>
                    <a:bodyPr/>
                    <a:lstStyle/>
                    <a:p>
                      <a:pPr marL="174625" indent="0" algn="l" defTabSz="914400" rtl="0" eaLnBrk="1" fontAlgn="ctr" latinLnBrk="0" hangingPunct="1"/>
                      <a:r>
                        <a:rPr lang="en-US" sz="1400" u="none" strike="noStrike" kern="1200" dirty="0">
                          <a:effectLst/>
                        </a:rPr>
                        <a:t>SOCIAL WELLBEING</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35,439,799,876.33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5,216,918,513.59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48,176,060,711.43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88,832,779,101.35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70,143,961,499.32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32529707"/>
                  </a:ext>
                </a:extLst>
              </a:tr>
              <a:tr h="613629">
                <a:tc>
                  <a:txBody>
                    <a:bodyPr/>
                    <a:lstStyle/>
                    <a:p>
                      <a:pPr algn="ctr"/>
                      <a:endParaRPr lang="en-US" sz="1300" dirty="0"/>
                    </a:p>
                    <a:p>
                      <a:pPr algn="ctr"/>
                      <a:r>
                        <a:rPr lang="en-US" sz="1300" dirty="0"/>
                        <a:t>3</a:t>
                      </a:r>
                      <a:endParaRPr lang="en-US" sz="1300" dirty="0">
                        <a:latin typeface="+mn-lt"/>
                      </a:endParaRPr>
                    </a:p>
                  </a:txBody>
                  <a:tcPr/>
                </a:tc>
                <a:tc>
                  <a:txBody>
                    <a:bodyPr/>
                    <a:lstStyle/>
                    <a:p>
                      <a:pPr marL="174625" indent="0" algn="l" defTabSz="914400" rtl="0" eaLnBrk="1" fontAlgn="ctr" latinLnBrk="0" hangingPunct="1"/>
                      <a:r>
                        <a:rPr lang="en-US" sz="1400" u="none" strike="noStrike" kern="1200" dirty="0">
                          <a:effectLst/>
                        </a:rPr>
                        <a:t>EDUCATION</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36,637,723,777.29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4,288,156,345.34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15,275,142,584.83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56,201,022,707.46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18,925,752,152.73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2528439"/>
                  </a:ext>
                </a:extLst>
              </a:tr>
              <a:tr h="560821">
                <a:tc>
                  <a:txBody>
                    <a:bodyPr/>
                    <a:lstStyle/>
                    <a:p>
                      <a:pPr algn="ctr"/>
                      <a:endParaRPr lang="en-US" sz="1300" dirty="0"/>
                    </a:p>
                    <a:p>
                      <a:pPr algn="ctr"/>
                      <a:r>
                        <a:rPr lang="en-US" sz="1300" dirty="0"/>
                        <a:t>4</a:t>
                      </a:r>
                      <a:endParaRPr lang="en-US" sz="1300" dirty="0">
                        <a:latin typeface="+mn-lt"/>
                      </a:endParaRPr>
                    </a:p>
                  </a:txBody>
                  <a:tcPr/>
                </a:tc>
                <a:tc>
                  <a:txBody>
                    <a:bodyPr/>
                    <a:lstStyle/>
                    <a:p>
                      <a:pPr marL="174625" indent="0" algn="l" defTabSz="914400" rtl="0" eaLnBrk="1" fontAlgn="ctr" latinLnBrk="0" hangingPunct="1"/>
                      <a:r>
                        <a:rPr lang="en-US" sz="1400" u="none" strike="noStrike" kern="1200" dirty="0">
                          <a:effectLst/>
                        </a:rPr>
                        <a:t>YOUTH EMPOWERMENT, CULTURE &amp; RELIGION</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2,100,277,177.03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831,429,755.22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2,691,482,745.19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5,623,189,677.43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1,461,024,191.69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16062411"/>
                  </a:ext>
                </a:extLst>
              </a:tr>
              <a:tr h="583022">
                <a:tc>
                  <a:txBody>
                    <a:bodyPr/>
                    <a:lstStyle/>
                    <a:p>
                      <a:pPr algn="ctr"/>
                      <a:endParaRPr lang="en-US" sz="1300" dirty="0"/>
                    </a:p>
                    <a:p>
                      <a:pPr algn="ctr"/>
                      <a:r>
                        <a:rPr lang="en-US" sz="1300" dirty="0"/>
                        <a:t>5</a:t>
                      </a:r>
                      <a:endParaRPr lang="en-US" sz="1300" dirty="0">
                        <a:latin typeface="+mn-lt"/>
                      </a:endParaRPr>
                    </a:p>
                  </a:txBody>
                  <a:tcPr/>
                </a:tc>
                <a:tc>
                  <a:txBody>
                    <a:bodyPr/>
                    <a:lstStyle/>
                    <a:p>
                      <a:pPr marL="174625" indent="0" algn="l" defTabSz="914400" rtl="0" eaLnBrk="1" fontAlgn="ctr" latinLnBrk="0" hangingPunct="1"/>
                      <a:r>
                        <a:rPr lang="en-US" sz="1400" u="none" strike="noStrike" kern="1200" dirty="0">
                          <a:effectLst/>
                        </a:rPr>
                        <a:t>AGRICULTURE</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2,946,000,402.30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a:effectLst/>
                        </a:rPr>
                        <a:t>      663,388,690.51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9,719,407,390.34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a:effectLst/>
                        </a:rPr>
                        <a:t>   13,328,796,483.15 </a:t>
                      </a:r>
                      <a:endParaRPr lang="en-US" sz="1400" b="1" i="0" u="none" strike="noStrike">
                        <a:solidFill>
                          <a:srgbClr val="000000"/>
                        </a:solidFill>
                        <a:effectLst/>
                        <a:latin typeface="+mn-lt"/>
                      </a:endParaRPr>
                    </a:p>
                  </a:txBody>
                  <a:tcPr marL="9525" marR="9525" marT="9525" marB="0" anchor="ctr"/>
                </a:tc>
                <a:tc>
                  <a:txBody>
                    <a:bodyPr/>
                    <a:lstStyle/>
                    <a:p>
                      <a:pPr algn="l" fontAlgn="ctr"/>
                      <a:r>
                        <a:rPr lang="en-US" sz="1400" u="none" strike="noStrike" dirty="0">
                          <a:effectLst/>
                        </a:rPr>
                        <a:t>     1,113,367,617.90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53121252"/>
                  </a:ext>
                </a:extLst>
              </a:tr>
              <a:tr h="583022">
                <a:tc>
                  <a:txBody>
                    <a:bodyPr/>
                    <a:lstStyle/>
                    <a:p>
                      <a:pPr algn="ctr"/>
                      <a:endParaRPr lang="en-US" sz="1300" dirty="0"/>
                    </a:p>
                    <a:p>
                      <a:pPr algn="ctr"/>
                      <a:r>
                        <a:rPr lang="en-US" sz="1300" dirty="0"/>
                        <a:t>6</a:t>
                      </a:r>
                      <a:endParaRPr lang="en-US" sz="1300" dirty="0">
                        <a:latin typeface="+mn-lt"/>
                      </a:endParaRPr>
                    </a:p>
                  </a:txBody>
                  <a:tcPr/>
                </a:tc>
                <a:tc>
                  <a:txBody>
                    <a:bodyPr/>
                    <a:lstStyle/>
                    <a:p>
                      <a:pPr marL="174625" indent="0" algn="l" defTabSz="914400" rtl="0" eaLnBrk="1" fontAlgn="ctr" latinLnBrk="0" hangingPunct="1"/>
                      <a:r>
                        <a:rPr lang="en-US" sz="1400" u="none" strike="noStrike" kern="1200" dirty="0">
                          <a:effectLst/>
                        </a:rPr>
                        <a:t>ENABLERS </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u="none" strike="noStrike" dirty="0">
                          <a:effectLst/>
                        </a:rPr>
                        <a:t>  12,847,947,216.81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47,931,531,823.03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26,757,218,397.21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87,536,697,437.05 </a:t>
                      </a:r>
                      <a:endParaRPr lang="en-US" sz="1400" b="1" i="0" u="none" strike="noStrike" dirty="0">
                        <a:solidFill>
                          <a:srgbClr val="000000"/>
                        </a:solidFill>
                        <a:effectLst/>
                        <a:latin typeface="+mn-lt"/>
                      </a:endParaRPr>
                    </a:p>
                  </a:txBody>
                  <a:tcPr marL="9525" marR="9525" marT="9525" marB="0" anchor="ctr"/>
                </a:tc>
                <a:tc>
                  <a:txBody>
                    <a:bodyPr/>
                    <a:lstStyle/>
                    <a:p>
                      <a:pPr algn="l" fontAlgn="ctr"/>
                      <a:r>
                        <a:rPr lang="en-US" sz="1400" u="none" strike="noStrike" dirty="0">
                          <a:effectLst/>
                        </a:rPr>
                        <a:t>   58,696,484,691.34 </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38158371"/>
                  </a:ext>
                </a:extLst>
              </a:tr>
              <a:tr h="583022">
                <a:tc>
                  <a:txBody>
                    <a:bodyPr/>
                    <a:lstStyle/>
                    <a:p>
                      <a:pPr algn="ctr" rtl="0" fontAlgn="ct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174625" indent="0" algn="l" defTabSz="914400" rtl="0" eaLnBrk="1" fontAlgn="ctr" latinLnBrk="0" hangingPunct="1"/>
                      <a:r>
                        <a:rPr lang="en-US" sz="1400" b="1" u="none" strike="noStrike" kern="1200" dirty="0">
                          <a:effectLst/>
                        </a:rPr>
                        <a:t>GRAND TOTAL</a:t>
                      </a:r>
                      <a:endParaRPr lang="en-US" sz="1400" b="1"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400" b="1" u="none" strike="noStrike" dirty="0">
                          <a:effectLst/>
                        </a:rPr>
                        <a:t>93,091,823,954.47</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60,088,651,993.30</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197,554,673,791.80</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350,735,149,739.56</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b="1" u="none" strike="noStrike" dirty="0">
                          <a:effectLst/>
                        </a:rPr>
                        <a:t>153,174,462,525.27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6584833"/>
                  </a:ext>
                </a:extLst>
              </a:tr>
            </a:tbl>
          </a:graphicData>
        </a:graphic>
      </p:graphicFrame>
      <p:sp>
        <p:nvSpPr>
          <p:cNvPr id="8" name="Rectangle: Rounded Corners 7">
            <a:extLst>
              <a:ext uri="{FF2B5EF4-FFF2-40B4-BE49-F238E27FC236}">
                <a16:creationId xmlns:a16="http://schemas.microsoft.com/office/drawing/2014/main" id="{C664FD7E-DEEF-4464-85B2-9E93CA3090D1}"/>
              </a:ext>
            </a:extLst>
          </p:cNvPr>
          <p:cNvSpPr/>
          <p:nvPr/>
        </p:nvSpPr>
        <p:spPr>
          <a:xfrm>
            <a:off x="0" y="155832"/>
            <a:ext cx="9718466"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2022 ISEYA CLASSIFICATION OF MDAs</a:t>
            </a:r>
          </a:p>
        </p:txBody>
      </p:sp>
    </p:spTree>
    <p:extLst>
      <p:ext uri="{BB962C8B-B14F-4D97-AF65-F5344CB8AC3E}">
        <p14:creationId xmlns:p14="http://schemas.microsoft.com/office/powerpoint/2010/main" val="351691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4D10ED-9816-4158-AF38-B19A428EE0DB}"/>
              </a:ext>
            </a:extLst>
          </p:cNvPr>
          <p:cNvGrpSpPr/>
          <p:nvPr/>
        </p:nvGrpSpPr>
        <p:grpSpPr>
          <a:xfrm>
            <a:off x="10341266" y="22316"/>
            <a:ext cx="1523649" cy="1156003"/>
            <a:chOff x="6877878" y="35472"/>
            <a:chExt cx="1431235" cy="1134701"/>
          </a:xfrm>
        </p:grpSpPr>
        <p:pic>
          <p:nvPicPr>
            <p:cNvPr id="3" name="Picture 2">
              <a:extLst>
                <a:ext uri="{FF2B5EF4-FFF2-40B4-BE49-F238E27FC236}">
                  <a16:creationId xmlns:a16="http://schemas.microsoft.com/office/drawing/2014/main" id="{22C623DB-43A0-4F6F-AEE9-7D35EABEDE48}"/>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8262D7E8-6D14-4FE0-84DC-E5E6587994C8}"/>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6" name="Table 6">
            <a:extLst>
              <a:ext uri="{FF2B5EF4-FFF2-40B4-BE49-F238E27FC236}">
                <a16:creationId xmlns:a16="http://schemas.microsoft.com/office/drawing/2014/main" id="{59191E89-E4CC-40A0-AC83-315B119292C5}"/>
              </a:ext>
            </a:extLst>
          </p:cNvPr>
          <p:cNvGraphicFramePr>
            <a:graphicFrameLocks noGrp="1"/>
          </p:cNvGraphicFramePr>
          <p:nvPr>
            <p:extLst>
              <p:ext uri="{D42A27DB-BD31-4B8C-83A1-F6EECF244321}">
                <p14:modId xmlns:p14="http://schemas.microsoft.com/office/powerpoint/2010/main" val="2345623906"/>
              </p:ext>
            </p:extLst>
          </p:nvPr>
        </p:nvGraphicFramePr>
        <p:xfrm>
          <a:off x="543336" y="1257261"/>
          <a:ext cx="11025813" cy="5403094"/>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468632">
                  <a:extLst>
                    <a:ext uri="{9D8B030D-6E8A-4147-A177-3AD203B41FA5}">
                      <a16:colId xmlns:a16="http://schemas.microsoft.com/office/drawing/2014/main" val="796411907"/>
                    </a:ext>
                  </a:extLst>
                </a:gridCol>
                <a:gridCol w="2681601">
                  <a:extLst>
                    <a:ext uri="{9D8B030D-6E8A-4147-A177-3AD203B41FA5}">
                      <a16:colId xmlns:a16="http://schemas.microsoft.com/office/drawing/2014/main" val="2895411576"/>
                    </a:ext>
                  </a:extLst>
                </a:gridCol>
                <a:gridCol w="1575116">
                  <a:extLst>
                    <a:ext uri="{9D8B030D-6E8A-4147-A177-3AD203B41FA5}">
                      <a16:colId xmlns:a16="http://schemas.microsoft.com/office/drawing/2014/main" val="4186790655"/>
                    </a:ext>
                  </a:extLst>
                </a:gridCol>
                <a:gridCol w="1510031">
                  <a:extLst>
                    <a:ext uri="{9D8B030D-6E8A-4147-A177-3AD203B41FA5}">
                      <a16:colId xmlns:a16="http://schemas.microsoft.com/office/drawing/2014/main" val="4285346299"/>
                    </a:ext>
                  </a:extLst>
                </a:gridCol>
                <a:gridCol w="1640201">
                  <a:extLst>
                    <a:ext uri="{9D8B030D-6E8A-4147-A177-3AD203B41FA5}">
                      <a16:colId xmlns:a16="http://schemas.microsoft.com/office/drawing/2014/main" val="781310255"/>
                    </a:ext>
                  </a:extLst>
                </a:gridCol>
                <a:gridCol w="1575116">
                  <a:extLst>
                    <a:ext uri="{9D8B030D-6E8A-4147-A177-3AD203B41FA5}">
                      <a16:colId xmlns:a16="http://schemas.microsoft.com/office/drawing/2014/main" val="3849558675"/>
                    </a:ext>
                  </a:extLst>
                </a:gridCol>
                <a:gridCol w="1575116">
                  <a:extLst>
                    <a:ext uri="{9D8B030D-6E8A-4147-A177-3AD203B41FA5}">
                      <a16:colId xmlns:a16="http://schemas.microsoft.com/office/drawing/2014/main" val="2953674351"/>
                    </a:ext>
                  </a:extLst>
                </a:gridCol>
              </a:tblGrid>
              <a:tr h="494569">
                <a:tc>
                  <a:txBody>
                    <a:bodyPr/>
                    <a:lstStyle/>
                    <a:p>
                      <a:r>
                        <a:rPr lang="en-US" sz="1400" dirty="0"/>
                        <a:t>S/N</a:t>
                      </a:r>
                      <a:endParaRPr lang="en-US" sz="1400" dirty="0">
                        <a:solidFill>
                          <a:schemeClr val="bg1"/>
                        </a:solidFill>
                      </a:endParaRPr>
                    </a:p>
                  </a:txBody>
                  <a:tcPr anchor="ctr"/>
                </a:tc>
                <a:tc>
                  <a:txBody>
                    <a:bodyPr/>
                    <a:lstStyle/>
                    <a:p>
                      <a:r>
                        <a:rPr lang="en-US" sz="1400" dirty="0"/>
                        <a:t>SECTORAL CLASSIFICATION</a:t>
                      </a:r>
                      <a:endParaRPr lang="en-US" sz="1400" dirty="0">
                        <a:solidFill>
                          <a:schemeClr val="bg1"/>
                        </a:solidFill>
                      </a:endParaRPr>
                    </a:p>
                  </a:txBody>
                  <a:tcPr anchor="ctr"/>
                </a:tc>
                <a:tc>
                  <a:txBody>
                    <a:bodyPr/>
                    <a:lstStyle/>
                    <a:p>
                      <a:pPr algn="ctr"/>
                      <a:r>
                        <a:rPr lang="en-US" sz="1400" dirty="0"/>
                        <a:t>SALARIES &amp; ALLOWANCES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OVERHEAD COST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CAPITAL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TOTAL EXPENDITURE (</a:t>
                      </a:r>
                      <a:r>
                        <a:rPr lang="en-US" sz="1400" strike="sngStrike" dirty="0"/>
                        <a:t>N</a:t>
                      </a:r>
                      <a:r>
                        <a:rPr lang="en-US" sz="1400" dirty="0"/>
                        <a:t>)</a:t>
                      </a:r>
                      <a:endParaRPr lang="en-US" sz="1400" dirty="0">
                        <a:solidFill>
                          <a:schemeClr val="bg1"/>
                        </a:solidFill>
                      </a:endParaRPr>
                    </a:p>
                  </a:txBody>
                  <a:tcPr anchor="ctr"/>
                </a:tc>
                <a:tc>
                  <a:txBody>
                    <a:bodyPr/>
                    <a:lstStyle/>
                    <a:p>
                      <a:pPr algn="ctr"/>
                      <a:r>
                        <a:rPr lang="en-US" sz="1400" dirty="0"/>
                        <a:t>REVENUE (</a:t>
                      </a:r>
                      <a:r>
                        <a:rPr lang="en-US" sz="1400" strike="sngStrike" dirty="0"/>
                        <a:t>N</a:t>
                      </a:r>
                      <a:r>
                        <a:rPr lang="en-US" sz="1400" dirty="0"/>
                        <a:t>)</a:t>
                      </a:r>
                      <a:endParaRPr lang="en-US" sz="1400" dirty="0">
                        <a:solidFill>
                          <a:schemeClr val="bg1"/>
                        </a:solidFill>
                      </a:endParaRPr>
                    </a:p>
                  </a:txBody>
                  <a:tcPr anchor="ctr"/>
                </a:tc>
                <a:extLst>
                  <a:ext uri="{0D108BD9-81ED-4DB2-BD59-A6C34878D82A}">
                    <a16:rowId xmlns:a16="http://schemas.microsoft.com/office/drawing/2014/main" val="1613291519"/>
                  </a:ext>
                </a:extLst>
              </a:tr>
              <a:tr h="278091">
                <a:tc>
                  <a:txBody>
                    <a:bodyPr/>
                    <a:lstStyle/>
                    <a:p>
                      <a:pPr algn="ctr"/>
                      <a:r>
                        <a:rPr lang="en-US" sz="1200" dirty="0"/>
                        <a:t>1</a:t>
                      </a:r>
                      <a:endParaRPr lang="en-US" sz="1200" dirty="0">
                        <a:latin typeface="+mn-lt"/>
                      </a:endParaRPr>
                    </a:p>
                  </a:txBody>
                  <a:tcPr/>
                </a:tc>
                <a:tc>
                  <a:txBody>
                    <a:bodyPr/>
                    <a:lstStyle/>
                    <a:p>
                      <a:pPr marL="87313" indent="0" algn="l" fontAlgn="ctr"/>
                      <a:r>
                        <a:rPr lang="en-US" sz="1200" u="none" strike="noStrike" dirty="0">
                          <a:effectLst/>
                        </a:rPr>
                        <a:t>EDUCATION</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36,637,723,777.29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4,288,156,345.34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15,275,142,584.83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56,201,022,707.46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18,925,752,152.73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62139797"/>
                  </a:ext>
                </a:extLst>
              </a:tr>
              <a:tr h="261831">
                <a:tc>
                  <a:txBody>
                    <a:bodyPr/>
                    <a:lstStyle/>
                    <a:p>
                      <a:pPr algn="ctr"/>
                      <a:r>
                        <a:rPr lang="en-US" sz="1200" dirty="0"/>
                        <a:t>2</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HEALTH</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10,634,326,942.46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1,388,940,707.97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22,050,247,323.52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34,073,514,973.95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2,392,536,593.28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42869367"/>
                  </a:ext>
                </a:extLst>
              </a:tr>
              <a:tr h="261831">
                <a:tc>
                  <a:txBody>
                    <a:bodyPr/>
                    <a:lstStyle/>
                    <a:p>
                      <a:pPr algn="ctr"/>
                      <a:r>
                        <a:rPr lang="en-US" sz="1200" dirty="0"/>
                        <a:t>3</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HOUSING</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3,857,545,300.11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1,807,556,789.26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23,197,165,357.94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28,862,267,447.31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67,419,602,169.51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60260877"/>
                  </a:ext>
                </a:extLst>
              </a:tr>
              <a:tr h="261831">
                <a:tc>
                  <a:txBody>
                    <a:bodyPr/>
                    <a:lstStyle/>
                    <a:p>
                      <a:pPr algn="ctr"/>
                      <a:r>
                        <a:rPr lang="en-US" sz="1200" dirty="0"/>
                        <a:t>4</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AGRICULTURE / INDUSTRY</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3,500,634,181.88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793,060,184.81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10,920,509,427.71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15,214,203,794.40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2,923,401,217.90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588895661"/>
                  </a:ext>
                </a:extLst>
              </a:tr>
              <a:tr h="271582">
                <a:tc>
                  <a:txBody>
                    <a:bodyPr/>
                    <a:lstStyle/>
                    <a:p>
                      <a:pPr algn="ctr"/>
                      <a:r>
                        <a:rPr lang="en-US" sz="1200" dirty="0"/>
                        <a:t>5</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RURAL INFRASTRUCTURE</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1,081,447,757.58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612,706,272.67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90,888,202,602.07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92,582,356,632.32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83,054,830.63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66906480"/>
                  </a:ext>
                </a:extLst>
              </a:tr>
              <a:tr h="348972">
                <a:tc>
                  <a:txBody>
                    <a:bodyPr/>
                    <a:lstStyle/>
                    <a:p>
                      <a:pPr algn="ctr"/>
                      <a:r>
                        <a:rPr lang="en-US" sz="1200" dirty="0"/>
                        <a:t>6</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RECREATION, CULTURE AND RELIGION</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a:effectLst/>
                        </a:rPr>
                        <a:t>    2,171,505,448.61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861,141,445.62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3,344,893,002.67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6,377,539,896.90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1,461,024,191.69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607075909"/>
                  </a:ext>
                </a:extLst>
              </a:tr>
              <a:tr h="271582">
                <a:tc>
                  <a:txBody>
                    <a:bodyPr/>
                    <a:lstStyle/>
                    <a:p>
                      <a:pPr algn="ctr"/>
                      <a:r>
                        <a:rPr lang="en-US" sz="1200" dirty="0"/>
                        <a:t>7</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SOCIAL PROTECTION</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18,463,126,995.97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829,271,878.81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1,999,150,209.86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21,291,549,084.64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11,221,125.00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385689792"/>
                  </a:ext>
                </a:extLst>
              </a:tr>
              <a:tr h="358199">
                <a:tc>
                  <a:txBody>
                    <a:bodyPr/>
                    <a:lstStyle/>
                    <a:p>
                      <a:pPr algn="ctr"/>
                      <a:r>
                        <a:rPr lang="en-US" sz="1200" dirty="0"/>
                        <a:t>8</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GENERAL PUBLIC SERVICE (EXECUTIVE ORGANS)</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a:effectLst/>
                        </a:rPr>
                        <a:t>    4,609,113,026.68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6,249,000,000.00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3,686,272,467.54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14,544,385,494.22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103,753,742.85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893860392"/>
                  </a:ext>
                </a:extLst>
              </a:tr>
              <a:tr h="301759">
                <a:tc>
                  <a:txBody>
                    <a:bodyPr/>
                    <a:lstStyle/>
                    <a:p>
                      <a:pPr algn="ctr"/>
                      <a:r>
                        <a:rPr lang="en-US" sz="1200" dirty="0"/>
                        <a:t>9</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FINANCIAL &amp; FISCAL AFFAIRS</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a:effectLst/>
                        </a:rPr>
                        <a:t>    2,139,168,674.73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5,326,099,915.36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5,558,913,837.30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13,024,182,427.40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58,533,968,926.27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644466336"/>
                  </a:ext>
                </a:extLst>
              </a:tr>
              <a:tr h="261831">
                <a:tc>
                  <a:txBody>
                    <a:bodyPr/>
                    <a:lstStyle/>
                    <a:p>
                      <a:pPr algn="ctr"/>
                      <a:r>
                        <a:rPr lang="en-US" sz="1200" dirty="0"/>
                        <a:t>10</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GENERAL PERSONNEL SERVICES</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535,818,984.02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177,278,945.60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325,359,283.47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1,038,457,213.09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57,520,522.23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480757168"/>
                  </a:ext>
                </a:extLst>
              </a:tr>
              <a:tr h="311817">
                <a:tc>
                  <a:txBody>
                    <a:bodyPr/>
                    <a:lstStyle/>
                    <a:p>
                      <a:pPr algn="ctr"/>
                      <a:r>
                        <a:rPr lang="en-US" sz="1200" dirty="0"/>
                        <a:t>11</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PUBLIC ORDER AND SAFETY</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668,551,547.86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2,685,999,623.23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2,575,556,621.64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5,930,107,792.73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149,672,651.31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298585597"/>
                  </a:ext>
                </a:extLst>
              </a:tr>
              <a:tr h="265485">
                <a:tc>
                  <a:txBody>
                    <a:bodyPr/>
                    <a:lstStyle/>
                    <a:p>
                      <a:pPr algn="ctr"/>
                      <a:r>
                        <a:rPr lang="en-US" sz="1200" dirty="0"/>
                        <a:t>12</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ECONOMIC AFFAIRS</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1,412,765,695.97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385,137,408.25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2,192,647,065.88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3,990,550,170.10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940,783,941.66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43890861"/>
                  </a:ext>
                </a:extLst>
              </a:tr>
              <a:tr h="265485">
                <a:tc>
                  <a:txBody>
                    <a:bodyPr/>
                    <a:lstStyle/>
                    <a:p>
                      <a:pPr algn="ctr"/>
                      <a:r>
                        <a:rPr lang="en-US" sz="1200" dirty="0"/>
                        <a:t>13</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JUDICIARY </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1,766,617,851.78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965,394,917.85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518,949,495.28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3,250,962,264.91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170,928,960.21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558566183"/>
                  </a:ext>
                </a:extLst>
              </a:tr>
              <a:tr h="358150">
                <a:tc>
                  <a:txBody>
                    <a:bodyPr/>
                    <a:lstStyle/>
                    <a:p>
                      <a:pPr algn="ctr"/>
                      <a:r>
                        <a:rPr lang="en-US" sz="1200" dirty="0"/>
                        <a:t>14</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LEGISLATURE</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200" u="none" strike="noStrike" dirty="0">
                          <a:effectLst/>
                        </a:rPr>
                        <a:t>    1,375,843,100.00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a:effectLst/>
                        </a:rPr>
                        <a:t>   2,553,975,422.73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a:effectLst/>
                        </a:rPr>
                        <a:t>     3,085,573,803.87 </a:t>
                      </a:r>
                      <a:endParaRPr lang="en-US" sz="1200" b="0" i="0" u="none" strike="noStrike">
                        <a:solidFill>
                          <a:srgbClr val="000000"/>
                        </a:solidFill>
                        <a:effectLst/>
                        <a:latin typeface="+mn-lt"/>
                      </a:endParaRPr>
                    </a:p>
                  </a:txBody>
                  <a:tcPr marL="9525" marR="9525" marT="9525" marB="0" anchor="ctr"/>
                </a:tc>
                <a:tc>
                  <a:txBody>
                    <a:bodyPr/>
                    <a:lstStyle/>
                    <a:p>
                      <a:pPr algn="l" fontAlgn="ctr"/>
                      <a:r>
                        <a:rPr lang="en-US" sz="1200" u="none" strike="noStrike" dirty="0">
                          <a:effectLst/>
                        </a:rPr>
                        <a:t>      7,015,392,326.60 </a:t>
                      </a:r>
                      <a:endParaRPr lang="en-US" sz="1200" b="0" i="0" u="none" strike="noStrike" dirty="0">
                        <a:solidFill>
                          <a:srgbClr val="000000"/>
                        </a:solidFill>
                        <a:effectLst/>
                        <a:latin typeface="+mn-lt"/>
                      </a:endParaRPr>
                    </a:p>
                  </a:txBody>
                  <a:tcPr marL="9525" marR="9525" marT="9525" marB="0" anchor="ctr"/>
                </a:tc>
                <a:tc>
                  <a:txBody>
                    <a:bodyPr/>
                    <a:lstStyle/>
                    <a:p>
                      <a:pPr algn="l" fontAlgn="ctr"/>
                      <a:r>
                        <a:rPr lang="en-US" sz="1200" u="none" strike="noStrike" dirty="0">
                          <a:effectLst/>
                        </a:rPr>
                        <a:t>           1,241,500.00 </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2710591"/>
                  </a:ext>
                </a:extLst>
              </a:tr>
              <a:tr h="358150">
                <a:tc>
                  <a:txBody>
                    <a:bodyPr/>
                    <a:lstStyle/>
                    <a:p>
                      <a:pPr algn="ctr"/>
                      <a:r>
                        <a:rPr lang="en-US" sz="1200" dirty="0"/>
                        <a:t>15</a:t>
                      </a:r>
                      <a:endParaRPr lang="en-US" sz="1200" dirty="0">
                        <a:latin typeface="+mn-lt"/>
                      </a:endParaRPr>
                    </a:p>
                  </a:txBody>
                  <a:tcPr/>
                </a:tc>
                <a:tc>
                  <a:txBody>
                    <a:bodyPr/>
                    <a:lstStyle/>
                    <a:p>
                      <a:pPr marL="87313" indent="0" algn="l" defTabSz="914400" rtl="0" eaLnBrk="1" fontAlgn="ctr" latinLnBrk="0" hangingPunct="1"/>
                      <a:r>
                        <a:rPr lang="en-US" sz="1200" u="none" strike="noStrike" kern="1200" dirty="0">
                          <a:effectLst/>
                        </a:rPr>
                        <a:t>STATEWIDE</a:t>
                      </a:r>
                      <a:endParaRPr lang="en-US" sz="1200" b="0" i="0" u="none" strike="noStrike" kern="1200" dirty="0">
                        <a:solidFill>
                          <a:srgbClr val="000000"/>
                        </a:solidFill>
                        <a:effectLst/>
                        <a:latin typeface="+mn-lt"/>
                        <a:ea typeface="+mn-ea"/>
                        <a:cs typeface="+mn-cs"/>
                      </a:endParaRPr>
                    </a:p>
                  </a:txBody>
                  <a:tcPr marL="9525" marR="9525" marT="9525" marB="0" anchor="ctr"/>
                </a:tc>
                <a:tc>
                  <a:txBody>
                    <a:bodyPr/>
                    <a:lstStyle/>
                    <a:p>
                      <a:pPr algn="l" rtl="0" fontAlgn="ctr"/>
                      <a:r>
                        <a:rPr lang="en-US" sz="1100" u="none" strike="noStrike" dirty="0">
                          <a:effectLst/>
                        </a:rPr>
                        <a:t>    4,237,634,669.53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100" u="none" strike="noStrike" dirty="0">
                          <a:effectLst/>
                        </a:rPr>
                        <a:t>    31,164,932,135.80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100" u="none" strike="noStrike" dirty="0">
                          <a:effectLst/>
                        </a:rPr>
                        <a:t>    11,936,090,708.24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100" u="none" strike="noStrike" dirty="0">
                          <a:effectLst/>
                        </a:rPr>
                        <a:t>      47,338,657,513.57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100" u="none" strike="noStrike" dirty="0">
                          <a:effectLst/>
                        </a:rPr>
                        <a:t>                0.00</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15476524"/>
                  </a:ext>
                </a:extLst>
              </a:tr>
              <a:tr h="358150">
                <a:tc>
                  <a:txBody>
                    <a:bodyPr/>
                    <a:lstStyle/>
                    <a:p>
                      <a:pPr algn="ctr"/>
                      <a:endParaRPr lang="en-US" sz="1200" dirty="0">
                        <a:latin typeface="+mn-lt"/>
                      </a:endParaRPr>
                    </a:p>
                  </a:txBody>
                  <a:tcPr/>
                </a:tc>
                <a:tc>
                  <a:txBody>
                    <a:bodyPr/>
                    <a:lstStyle/>
                    <a:p>
                      <a:pPr marL="87313" indent="0" algn="l" defTabSz="914400" rtl="0" eaLnBrk="1" fontAlgn="ctr" latinLnBrk="0" hangingPunct="1"/>
                      <a:r>
                        <a:rPr lang="en-US" sz="1200" b="1" u="none" strike="noStrike" kern="1200" dirty="0">
                          <a:effectLst/>
                        </a:rPr>
                        <a:t>GRAND TOTAL</a:t>
                      </a:r>
                      <a:endParaRPr lang="en-US" sz="1200" b="1"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1400" b="1" u="none" strike="noStrike" dirty="0">
                          <a:effectLst/>
                        </a:rPr>
                        <a:t>93,091,823,954.47</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60,088,651,993.30</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197,554,673,791.80</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350,735,149,739.57</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153,174,462,525.27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53623024"/>
                  </a:ext>
                </a:extLst>
              </a:tr>
            </a:tbl>
          </a:graphicData>
        </a:graphic>
      </p:graphicFrame>
      <p:sp>
        <p:nvSpPr>
          <p:cNvPr id="7" name="Rectangle: Rounded Corners 6">
            <a:extLst>
              <a:ext uri="{FF2B5EF4-FFF2-40B4-BE49-F238E27FC236}">
                <a16:creationId xmlns:a16="http://schemas.microsoft.com/office/drawing/2014/main" id="{A2517FEA-C2E4-461A-A477-B2AB35D2A578}"/>
              </a:ext>
            </a:extLst>
          </p:cNvPr>
          <p:cNvSpPr/>
          <p:nvPr/>
        </p:nvSpPr>
        <p:spPr>
          <a:xfrm>
            <a:off x="0" y="155832"/>
            <a:ext cx="9718466"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 OGUN STATE SECTORAL CLASSIFICATION OF MDAs </a:t>
            </a:r>
          </a:p>
        </p:txBody>
      </p:sp>
    </p:spTree>
    <p:extLst>
      <p:ext uri="{BB962C8B-B14F-4D97-AF65-F5344CB8AC3E}">
        <p14:creationId xmlns:p14="http://schemas.microsoft.com/office/powerpoint/2010/main" val="393987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4D10ED-9816-4158-AF38-B19A428EE0DB}"/>
              </a:ext>
            </a:extLst>
          </p:cNvPr>
          <p:cNvGrpSpPr/>
          <p:nvPr/>
        </p:nvGrpSpPr>
        <p:grpSpPr>
          <a:xfrm>
            <a:off x="10244282" y="174721"/>
            <a:ext cx="1523648" cy="1156003"/>
            <a:chOff x="6877879" y="35472"/>
            <a:chExt cx="1431234" cy="1134701"/>
          </a:xfrm>
        </p:grpSpPr>
        <p:pic>
          <p:nvPicPr>
            <p:cNvPr id="3" name="Picture 2">
              <a:extLst>
                <a:ext uri="{FF2B5EF4-FFF2-40B4-BE49-F238E27FC236}">
                  <a16:creationId xmlns:a16="http://schemas.microsoft.com/office/drawing/2014/main" id="{22C623DB-43A0-4F6F-AEE9-7D35EABEDE48}"/>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8262D7E8-6D14-4FE0-84DC-E5E6587994C8}"/>
                </a:ext>
              </a:extLst>
            </p:cNvPr>
            <p:cNvSpPr txBox="1"/>
            <p:nvPr/>
          </p:nvSpPr>
          <p:spPr>
            <a:xfrm>
              <a:off x="6877879"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6" name="Table 6">
            <a:extLst>
              <a:ext uri="{FF2B5EF4-FFF2-40B4-BE49-F238E27FC236}">
                <a16:creationId xmlns:a16="http://schemas.microsoft.com/office/drawing/2014/main" id="{59191E89-E4CC-40A0-AC83-315B119292C5}"/>
              </a:ext>
            </a:extLst>
          </p:cNvPr>
          <p:cNvGraphicFramePr>
            <a:graphicFrameLocks noGrp="1"/>
          </p:cNvGraphicFramePr>
          <p:nvPr>
            <p:extLst>
              <p:ext uri="{D42A27DB-BD31-4B8C-83A1-F6EECF244321}">
                <p14:modId xmlns:p14="http://schemas.microsoft.com/office/powerpoint/2010/main" val="3725790956"/>
              </p:ext>
            </p:extLst>
          </p:nvPr>
        </p:nvGraphicFramePr>
        <p:xfrm>
          <a:off x="543335" y="1444487"/>
          <a:ext cx="11343865" cy="5223973"/>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482151">
                  <a:extLst>
                    <a:ext uri="{9D8B030D-6E8A-4147-A177-3AD203B41FA5}">
                      <a16:colId xmlns:a16="http://schemas.microsoft.com/office/drawing/2014/main" val="796411907"/>
                    </a:ext>
                  </a:extLst>
                </a:gridCol>
                <a:gridCol w="2758954">
                  <a:extLst>
                    <a:ext uri="{9D8B030D-6E8A-4147-A177-3AD203B41FA5}">
                      <a16:colId xmlns:a16="http://schemas.microsoft.com/office/drawing/2014/main" val="2895411576"/>
                    </a:ext>
                  </a:extLst>
                </a:gridCol>
                <a:gridCol w="1620552">
                  <a:extLst>
                    <a:ext uri="{9D8B030D-6E8A-4147-A177-3AD203B41FA5}">
                      <a16:colId xmlns:a16="http://schemas.microsoft.com/office/drawing/2014/main" val="4186790655"/>
                    </a:ext>
                  </a:extLst>
                </a:gridCol>
                <a:gridCol w="1620552">
                  <a:extLst>
                    <a:ext uri="{9D8B030D-6E8A-4147-A177-3AD203B41FA5}">
                      <a16:colId xmlns:a16="http://schemas.microsoft.com/office/drawing/2014/main" val="4285346299"/>
                    </a:ext>
                  </a:extLst>
                </a:gridCol>
                <a:gridCol w="1700913">
                  <a:extLst>
                    <a:ext uri="{9D8B030D-6E8A-4147-A177-3AD203B41FA5}">
                      <a16:colId xmlns:a16="http://schemas.microsoft.com/office/drawing/2014/main" val="781310255"/>
                    </a:ext>
                  </a:extLst>
                </a:gridCol>
                <a:gridCol w="1540191">
                  <a:extLst>
                    <a:ext uri="{9D8B030D-6E8A-4147-A177-3AD203B41FA5}">
                      <a16:colId xmlns:a16="http://schemas.microsoft.com/office/drawing/2014/main" val="3849558675"/>
                    </a:ext>
                  </a:extLst>
                </a:gridCol>
                <a:gridCol w="1620552">
                  <a:extLst>
                    <a:ext uri="{9D8B030D-6E8A-4147-A177-3AD203B41FA5}">
                      <a16:colId xmlns:a16="http://schemas.microsoft.com/office/drawing/2014/main" val="2953674351"/>
                    </a:ext>
                  </a:extLst>
                </a:gridCol>
              </a:tblGrid>
              <a:tr h="403278">
                <a:tc>
                  <a:txBody>
                    <a:bodyPr/>
                    <a:lstStyle/>
                    <a:p>
                      <a:r>
                        <a:rPr lang="en-US" sz="1050" dirty="0"/>
                        <a:t>S/N</a:t>
                      </a:r>
                      <a:endParaRPr lang="en-US" sz="1050" dirty="0">
                        <a:solidFill>
                          <a:schemeClr val="bg1"/>
                        </a:solidFill>
                      </a:endParaRPr>
                    </a:p>
                  </a:txBody>
                  <a:tcPr anchor="ctr"/>
                </a:tc>
                <a:tc>
                  <a:txBody>
                    <a:bodyPr/>
                    <a:lstStyle/>
                    <a:p>
                      <a:r>
                        <a:rPr lang="en-US" sz="1050" dirty="0"/>
                        <a:t>PROGRAMME CLASSIFICATION</a:t>
                      </a:r>
                      <a:endParaRPr lang="en-US" sz="1050" dirty="0">
                        <a:solidFill>
                          <a:schemeClr val="bg1"/>
                        </a:solidFill>
                      </a:endParaRPr>
                    </a:p>
                  </a:txBody>
                  <a:tcPr anchor="ctr"/>
                </a:tc>
                <a:tc>
                  <a:txBody>
                    <a:bodyPr/>
                    <a:lstStyle/>
                    <a:p>
                      <a:pPr algn="ctr"/>
                      <a:r>
                        <a:rPr lang="en-US" sz="1050" dirty="0"/>
                        <a:t>SALARIES &amp; ALLOWANCES (</a:t>
                      </a:r>
                      <a:r>
                        <a:rPr lang="en-US" sz="1050" strike="sngStrike" dirty="0"/>
                        <a:t>N</a:t>
                      </a:r>
                      <a:r>
                        <a:rPr lang="en-US" sz="1050" dirty="0"/>
                        <a:t>)</a:t>
                      </a:r>
                      <a:endParaRPr lang="en-US" sz="1050" dirty="0">
                        <a:solidFill>
                          <a:schemeClr val="bg1"/>
                        </a:solidFill>
                      </a:endParaRPr>
                    </a:p>
                  </a:txBody>
                  <a:tcPr anchor="ctr"/>
                </a:tc>
                <a:tc>
                  <a:txBody>
                    <a:bodyPr/>
                    <a:lstStyle/>
                    <a:p>
                      <a:pPr algn="ctr"/>
                      <a:r>
                        <a:rPr lang="en-US" sz="1050" dirty="0"/>
                        <a:t>OVERHEAD COST (</a:t>
                      </a:r>
                      <a:r>
                        <a:rPr lang="en-US" sz="1050" strike="sngStrike" dirty="0"/>
                        <a:t>N</a:t>
                      </a:r>
                      <a:r>
                        <a:rPr lang="en-US" sz="1050" dirty="0"/>
                        <a:t>)</a:t>
                      </a:r>
                      <a:endParaRPr lang="en-US" sz="1050" dirty="0">
                        <a:solidFill>
                          <a:schemeClr val="bg1"/>
                        </a:solidFill>
                      </a:endParaRPr>
                    </a:p>
                  </a:txBody>
                  <a:tcPr anchor="ctr"/>
                </a:tc>
                <a:tc>
                  <a:txBody>
                    <a:bodyPr/>
                    <a:lstStyle/>
                    <a:p>
                      <a:pPr algn="ctr"/>
                      <a:r>
                        <a:rPr lang="en-US" sz="1050" dirty="0"/>
                        <a:t>CAPITAL EXPENDITURE (</a:t>
                      </a:r>
                      <a:r>
                        <a:rPr lang="en-US" sz="1050" strike="sngStrike" dirty="0"/>
                        <a:t>N</a:t>
                      </a:r>
                      <a:r>
                        <a:rPr lang="en-US" sz="1050" dirty="0"/>
                        <a:t>)</a:t>
                      </a:r>
                      <a:endParaRPr lang="en-US" sz="1050" dirty="0">
                        <a:solidFill>
                          <a:schemeClr val="bg1"/>
                        </a:solidFill>
                      </a:endParaRPr>
                    </a:p>
                  </a:txBody>
                  <a:tcPr anchor="ctr"/>
                </a:tc>
                <a:tc>
                  <a:txBody>
                    <a:bodyPr/>
                    <a:lstStyle/>
                    <a:p>
                      <a:pPr algn="ctr"/>
                      <a:r>
                        <a:rPr lang="en-US" sz="1050" dirty="0"/>
                        <a:t>TOTAL EXPENDITURE (</a:t>
                      </a:r>
                      <a:r>
                        <a:rPr lang="en-US" sz="1050" strike="sngStrike" dirty="0"/>
                        <a:t>N</a:t>
                      </a:r>
                      <a:r>
                        <a:rPr lang="en-US" sz="1050" dirty="0"/>
                        <a:t>)</a:t>
                      </a:r>
                      <a:endParaRPr lang="en-US" sz="1050" dirty="0">
                        <a:solidFill>
                          <a:schemeClr val="bg1"/>
                        </a:solidFill>
                      </a:endParaRPr>
                    </a:p>
                  </a:txBody>
                  <a:tcPr anchor="ctr"/>
                </a:tc>
                <a:tc>
                  <a:txBody>
                    <a:bodyPr/>
                    <a:lstStyle/>
                    <a:p>
                      <a:pPr algn="ctr"/>
                      <a:r>
                        <a:rPr lang="en-US" sz="1050" dirty="0"/>
                        <a:t>REVENUE (</a:t>
                      </a:r>
                      <a:r>
                        <a:rPr lang="en-US" sz="1050" strike="sngStrike" dirty="0"/>
                        <a:t>N</a:t>
                      </a:r>
                      <a:r>
                        <a:rPr lang="en-US" sz="1050" dirty="0"/>
                        <a:t>)</a:t>
                      </a:r>
                      <a:endParaRPr lang="en-US" sz="1050" dirty="0">
                        <a:solidFill>
                          <a:schemeClr val="bg1"/>
                        </a:solidFill>
                      </a:endParaRPr>
                    </a:p>
                  </a:txBody>
                  <a:tcPr anchor="ctr"/>
                </a:tc>
                <a:extLst>
                  <a:ext uri="{0D108BD9-81ED-4DB2-BD59-A6C34878D82A}">
                    <a16:rowId xmlns:a16="http://schemas.microsoft.com/office/drawing/2014/main" val="1613291519"/>
                  </a:ext>
                </a:extLst>
              </a:tr>
              <a:tr h="337932">
                <a:tc>
                  <a:txBody>
                    <a:bodyPr/>
                    <a:lstStyle/>
                    <a:p>
                      <a:pPr algn="ctr"/>
                      <a:r>
                        <a:rPr lang="en-US" sz="1100" dirty="0"/>
                        <a:t>1</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ECONOMIC EMPOWERMENT THROUGH AGRICULTURE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dirty="0">
                          <a:effectLst/>
                        </a:rPr>
                        <a:t>   2,222,444,162.89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597,613,141.29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8,704,655,799.20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11,524,713,103.38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775,288,386.65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462139797"/>
                  </a:ext>
                </a:extLst>
              </a:tr>
              <a:tr h="253916">
                <a:tc>
                  <a:txBody>
                    <a:bodyPr/>
                    <a:lstStyle/>
                    <a:p>
                      <a:pPr algn="ctr"/>
                      <a:r>
                        <a:rPr lang="en-US" sz="1100" dirty="0"/>
                        <a:t>2</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SOCIETAL RE-ORIENTATION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922,346,907.08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332,474,348.83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702,464,883.78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1,957,286,139.69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1,115,522,725.29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2042869367"/>
                  </a:ext>
                </a:extLst>
              </a:tr>
              <a:tr h="253916">
                <a:tc>
                  <a:txBody>
                    <a:bodyPr/>
                    <a:lstStyle/>
                    <a:p>
                      <a:pPr algn="ctr"/>
                      <a:r>
                        <a:rPr lang="en-US" sz="1100" dirty="0"/>
                        <a:t>3</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POVERTY ALLEVIATION</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dirty="0">
                          <a:effectLst/>
                        </a:rPr>
                        <a:t>     644,501,259.46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152,480,138.01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1,093,287,620.11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1,890,269,017.58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39,643,612.50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4160260877"/>
                  </a:ext>
                </a:extLst>
              </a:tr>
              <a:tr h="337932">
                <a:tc>
                  <a:txBody>
                    <a:bodyPr/>
                    <a:lstStyle/>
                    <a:p>
                      <a:pPr algn="ctr"/>
                      <a:r>
                        <a:rPr lang="en-US" sz="1100" dirty="0"/>
                        <a:t>4</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IMPROVEMENT TO HUMAN HEALTH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dirty="0">
                          <a:effectLst/>
                        </a:rPr>
                        <a:t> 10,634,326,942.46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1,388,940,707.97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22,050,247,323.52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34,073,514,973.95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2,392,536,593.28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1588895661"/>
                  </a:ext>
                </a:extLst>
              </a:tr>
              <a:tr h="337932">
                <a:tc>
                  <a:txBody>
                    <a:bodyPr/>
                    <a:lstStyle/>
                    <a:p>
                      <a:pPr algn="ctr"/>
                      <a:r>
                        <a:rPr lang="en-US" sz="1100" dirty="0"/>
                        <a:t>5</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ENHANCING SKILLS AND KNOWLEDGE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dirty="0">
                          <a:effectLst/>
                        </a:rPr>
                        <a:t> 36,637,723,777.29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a:effectLst/>
                        </a:rPr>
                        <a:t>   4,288,156,345.34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15,275,142,584.83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56,201,022,707.46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18,925,752,152.73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3966906480"/>
                  </a:ext>
                </a:extLst>
              </a:tr>
              <a:tr h="337932">
                <a:tc>
                  <a:txBody>
                    <a:bodyPr/>
                    <a:lstStyle/>
                    <a:p>
                      <a:pPr algn="ctr"/>
                      <a:r>
                        <a:rPr lang="en-US" sz="1100" dirty="0"/>
                        <a:t>6</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HOUSING AND URBAN DEVELOPMENT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2,159,639,953.50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643,239,443.75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a:effectLst/>
                        </a:rPr>
                        <a:t>    14,312,402,618.47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17,115,282,015.72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66,604,508,887.95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1607075909"/>
                  </a:ext>
                </a:extLst>
              </a:tr>
              <a:tr h="253916">
                <a:tc>
                  <a:txBody>
                    <a:bodyPr/>
                    <a:lstStyle/>
                    <a:p>
                      <a:pPr algn="ctr"/>
                      <a:r>
                        <a:rPr lang="en-US" sz="1100" dirty="0"/>
                        <a:t>7</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GENDER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597,066,398.99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794,271,878.81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1,884,165,962.20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a:effectLst/>
                        </a:rPr>
                        <a:t>     3,275,504,240.00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11,221,125.00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3385689792"/>
                  </a:ext>
                </a:extLst>
              </a:tr>
              <a:tr h="270529">
                <a:tc>
                  <a:txBody>
                    <a:bodyPr/>
                    <a:lstStyle/>
                    <a:p>
                      <a:pPr algn="ctr"/>
                      <a:r>
                        <a:rPr lang="en-US" sz="1100" dirty="0"/>
                        <a:t>8</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YOUTH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891,233,770.73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181,500,000.00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1,669,842,477.95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a:effectLst/>
                        </a:rPr>
                        <a:t>     2,742,576,248.68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89,036,586.52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893860392"/>
                  </a:ext>
                </a:extLst>
              </a:tr>
              <a:tr h="253916">
                <a:tc>
                  <a:txBody>
                    <a:bodyPr/>
                    <a:lstStyle/>
                    <a:p>
                      <a:pPr algn="ctr"/>
                      <a:r>
                        <a:rPr lang="en-US" sz="1100" dirty="0"/>
                        <a:t>9</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ENVIRONMENTAL IMPROVEMENT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1,211,644,793.64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1,056,819,670.95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3,272,152,023.97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5,540,616,488.57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1,005,591,758.44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3644466336"/>
                  </a:ext>
                </a:extLst>
              </a:tr>
              <a:tr h="337932">
                <a:tc>
                  <a:txBody>
                    <a:bodyPr/>
                    <a:lstStyle/>
                    <a:p>
                      <a:pPr algn="ctr"/>
                      <a:r>
                        <a:rPr lang="en-US" sz="1100" dirty="0"/>
                        <a:t>10</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WATER RESOURCES AND RURAL DEVELOPMENT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778,822,264.67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417,074,685.92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14,084,006,517.09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15,279,903,467.68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114,427,454.38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3480757168"/>
                  </a:ext>
                </a:extLst>
              </a:tr>
              <a:tr h="337932">
                <a:tc>
                  <a:txBody>
                    <a:bodyPr/>
                    <a:lstStyle/>
                    <a:p>
                      <a:pPr algn="ctr"/>
                      <a:r>
                        <a:rPr lang="en-US" sz="1100" dirty="0"/>
                        <a:t>11</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INFORMATION AND COMMUNICATION TECHNOLOGY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71,228,271.58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29,711,690.40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653,410,257.48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754,350,219.46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3298585597"/>
                  </a:ext>
                </a:extLst>
              </a:tr>
              <a:tr h="253916">
                <a:tc>
                  <a:txBody>
                    <a:bodyPr/>
                    <a:lstStyle/>
                    <a:p>
                      <a:pPr algn="ctr"/>
                      <a:r>
                        <a:rPr lang="en-US" sz="1100" dirty="0"/>
                        <a:t>12</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GROWING PRIVATE SECTOR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741,619,377.63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229,535,454.56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1,722,146,612.17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2,693,301,444.36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1,883,362,854.16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1343890861"/>
                  </a:ext>
                </a:extLst>
              </a:tr>
              <a:tr h="337932">
                <a:tc>
                  <a:txBody>
                    <a:bodyPr/>
                    <a:lstStyle/>
                    <a:p>
                      <a:pPr algn="ctr"/>
                      <a:r>
                        <a:rPr lang="en-US" sz="1100" dirty="0"/>
                        <a:t>13</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REFORM OF GOVERNMENT AND GOVERNANCE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35,014,715,484.26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49,806,261,902.15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31,431,758,519.96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116,252,735,906.37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60,147,809,332.75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1558566183"/>
                  </a:ext>
                </a:extLst>
              </a:tr>
              <a:tr h="277643">
                <a:tc>
                  <a:txBody>
                    <a:bodyPr/>
                    <a:lstStyle/>
                    <a:p>
                      <a:pPr algn="ctr"/>
                      <a:r>
                        <a:rPr lang="en-US" sz="1100" dirty="0"/>
                        <a:t>14</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POWER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a:effectLst/>
                        </a:rPr>
                        <a:t>     246,617,349.27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20,000,000.00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2,035,413,180.58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a:effectLst/>
                        </a:rPr>
                        <a:t>     2,302,030,529.85 </a:t>
                      </a:r>
                      <a:endParaRPr lang="en-US" sz="1100" b="0" i="0" u="none" strike="noStrike">
                        <a:solidFill>
                          <a:srgbClr val="0D0D0D"/>
                        </a:solidFill>
                        <a:effectLst/>
                        <a:latin typeface="+mn-lt"/>
                      </a:endParaRPr>
                    </a:p>
                  </a:txBody>
                  <a:tcPr marL="9525" marR="9525" marT="9525" marB="0" anchor="ctr"/>
                </a:tc>
                <a:tc>
                  <a:txBody>
                    <a:bodyPr/>
                    <a:lstStyle/>
                    <a:p>
                      <a:pPr algn="l" fontAlgn="ctr"/>
                      <a:r>
                        <a:rPr lang="en-US" sz="1100" u="none" strike="noStrike" dirty="0">
                          <a:effectLst/>
                        </a:rPr>
                        <a:t>                           -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272710591"/>
                  </a:ext>
                </a:extLst>
              </a:tr>
              <a:tr h="277643">
                <a:tc>
                  <a:txBody>
                    <a:bodyPr/>
                    <a:lstStyle/>
                    <a:p>
                      <a:pPr algn="ctr"/>
                      <a:r>
                        <a:rPr lang="en-US" sz="1100" dirty="0"/>
                        <a:t>15</a:t>
                      </a:r>
                      <a:endParaRPr lang="en-US" sz="1100" dirty="0">
                        <a:latin typeface="+mn-lt"/>
                      </a:endParaRPr>
                    </a:p>
                  </a:txBody>
                  <a:tcPr/>
                </a:tc>
                <a:tc>
                  <a:txBody>
                    <a:bodyPr/>
                    <a:lstStyle/>
                    <a:p>
                      <a:pPr marL="87313" indent="0" algn="l" defTabSz="914400" rtl="0" eaLnBrk="1" fontAlgn="ctr" latinLnBrk="0" hangingPunct="1"/>
                      <a:r>
                        <a:rPr lang="en-US" sz="1100" u="none" strike="noStrike" kern="1200" dirty="0">
                          <a:effectLst/>
                        </a:rPr>
                        <a:t>ROAD (GENERAL)</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algn="l" fontAlgn="ctr"/>
                      <a:r>
                        <a:rPr lang="en-US" sz="1100" u="none" strike="noStrike" dirty="0">
                          <a:effectLst/>
                        </a:rPr>
                        <a:t>     317,893,241.02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150,572,585.31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78,663,577,410.49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79,132,043,236.82 </a:t>
                      </a:r>
                      <a:endParaRPr lang="en-US" sz="1100" b="0" i="0" u="none" strike="noStrike" dirty="0">
                        <a:solidFill>
                          <a:srgbClr val="0D0D0D"/>
                        </a:solidFill>
                        <a:effectLst/>
                        <a:latin typeface="+mn-lt"/>
                      </a:endParaRPr>
                    </a:p>
                  </a:txBody>
                  <a:tcPr marL="9525" marR="9525" marT="9525" marB="0" anchor="ctr"/>
                </a:tc>
                <a:tc>
                  <a:txBody>
                    <a:bodyPr/>
                    <a:lstStyle/>
                    <a:p>
                      <a:pPr algn="l" fontAlgn="ctr"/>
                      <a:r>
                        <a:rPr lang="en-US" sz="1100" u="none" strike="noStrike" dirty="0">
                          <a:effectLst/>
                        </a:rPr>
                        <a:t>         69,761,055.63 </a:t>
                      </a:r>
                      <a:endParaRPr lang="en-US" sz="1100" b="0"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val="604368497"/>
                  </a:ext>
                </a:extLst>
              </a:tr>
              <a:tr h="277643">
                <a:tc>
                  <a:txBody>
                    <a:bodyPr/>
                    <a:lstStyle/>
                    <a:p>
                      <a:pPr algn="ctr"/>
                      <a:endParaRPr lang="en-US" sz="1050" dirty="0">
                        <a:latin typeface="+mn-lt"/>
                      </a:endParaRPr>
                    </a:p>
                  </a:txBody>
                  <a:tcPr/>
                </a:tc>
                <a:tc>
                  <a:txBody>
                    <a:bodyPr/>
                    <a:lstStyle/>
                    <a:p>
                      <a:pPr algn="l" rtl="0" fontAlgn="t"/>
                      <a:r>
                        <a:rPr lang="en-US" sz="1400" b="1" u="none" strike="noStrike" dirty="0">
                          <a:effectLst/>
                        </a:rPr>
                        <a:t>GRAND TOTAL</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b="1" u="none" strike="noStrike" dirty="0">
                          <a:effectLst/>
                        </a:rPr>
                        <a:t>93,091,823,954.47</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b="1" u="none" strike="noStrike" dirty="0">
                          <a:effectLst/>
                        </a:rPr>
                        <a:t>60,088,651,993.29</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b="1" u="none" strike="noStrike" dirty="0">
                          <a:effectLst/>
                        </a:rPr>
                        <a:t>197,554,673,791.80</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b="1" u="none" strike="noStrike" dirty="0">
                          <a:effectLst/>
                        </a:rPr>
                        <a:t>350,735,149,739.57</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b="1" u="none" strike="noStrike" dirty="0">
                          <a:effectLst/>
                        </a:rPr>
                        <a:t>153,174,462,525.27</a:t>
                      </a:r>
                      <a:endParaRPr lang="en-US" sz="14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254462710"/>
                  </a:ext>
                </a:extLst>
              </a:tr>
            </a:tbl>
          </a:graphicData>
        </a:graphic>
      </p:graphicFrame>
      <p:sp>
        <p:nvSpPr>
          <p:cNvPr id="7" name="Rectangle: Rounded Corners 6">
            <a:extLst>
              <a:ext uri="{FF2B5EF4-FFF2-40B4-BE49-F238E27FC236}">
                <a16:creationId xmlns:a16="http://schemas.microsoft.com/office/drawing/2014/main" id="{1BF72ADD-BB51-4B78-89EA-E79864411A2F}"/>
              </a:ext>
            </a:extLst>
          </p:cNvPr>
          <p:cNvSpPr/>
          <p:nvPr/>
        </p:nvSpPr>
        <p:spPr>
          <a:xfrm>
            <a:off x="0" y="155832"/>
            <a:ext cx="8820000" cy="290869"/>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a:tabLst>
                <a:tab pos="449263" algn="l"/>
              </a:tabLst>
            </a:pPr>
            <a:r>
              <a:rPr lang="en-US" sz="2000" b="1" dirty="0">
                <a:solidFill>
                  <a:schemeClr val="bg1"/>
                </a:solidFill>
              </a:rPr>
              <a:t>PROGRAMME  CLASSIFICATION OF MDAs UNDER IPSAS </a:t>
            </a:r>
          </a:p>
        </p:txBody>
      </p:sp>
    </p:spTree>
    <p:extLst>
      <p:ext uri="{BB962C8B-B14F-4D97-AF65-F5344CB8AC3E}">
        <p14:creationId xmlns:p14="http://schemas.microsoft.com/office/powerpoint/2010/main" val="147189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F97101-8B13-4112-8A9B-0720562C13CC}"/>
              </a:ext>
            </a:extLst>
          </p:cNvPr>
          <p:cNvGrpSpPr/>
          <p:nvPr/>
        </p:nvGrpSpPr>
        <p:grpSpPr>
          <a:xfrm>
            <a:off x="10270786" y="174722"/>
            <a:ext cx="1523649" cy="1156003"/>
            <a:chOff x="6877878" y="35472"/>
            <a:chExt cx="1431235" cy="1134701"/>
          </a:xfrm>
        </p:grpSpPr>
        <p:pic>
          <p:nvPicPr>
            <p:cNvPr id="6" name="Picture 5">
              <a:extLst>
                <a:ext uri="{FF2B5EF4-FFF2-40B4-BE49-F238E27FC236}">
                  <a16:creationId xmlns:a16="http://schemas.microsoft.com/office/drawing/2014/main" id="{D5E1EDA4-3F16-442B-AD0C-9ACF20D3CBE2}"/>
                </a:ext>
              </a:extLst>
            </p:cNvPr>
            <p:cNvPicPr>
              <a:picLocks noChangeAspect="1"/>
            </p:cNvPicPr>
            <p:nvPr/>
          </p:nvPicPr>
          <p:blipFill>
            <a:blip r:embed="rId2"/>
            <a:stretch>
              <a:fillRect/>
            </a:stretch>
          </p:blipFill>
          <p:spPr>
            <a:xfrm>
              <a:off x="6972508" y="35472"/>
              <a:ext cx="1336605" cy="703814"/>
            </a:xfrm>
            <a:prstGeom prst="rect">
              <a:avLst/>
            </a:prstGeom>
          </p:spPr>
        </p:pic>
        <p:sp>
          <p:nvSpPr>
            <p:cNvPr id="7" name="TextBox 6">
              <a:extLst>
                <a:ext uri="{FF2B5EF4-FFF2-40B4-BE49-F238E27FC236}">
                  <a16:creationId xmlns:a16="http://schemas.microsoft.com/office/drawing/2014/main" id="{76DD61CC-01C2-47CD-86A7-E800A60A7FDA}"/>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sp>
        <p:nvSpPr>
          <p:cNvPr id="10" name="Rectangle: Rounded Corners 9">
            <a:extLst>
              <a:ext uri="{FF2B5EF4-FFF2-40B4-BE49-F238E27FC236}">
                <a16:creationId xmlns:a16="http://schemas.microsoft.com/office/drawing/2014/main" id="{DC85F18D-9424-4E47-9E99-8AF7722CD333}"/>
              </a:ext>
            </a:extLst>
          </p:cNvPr>
          <p:cNvSpPr/>
          <p:nvPr/>
        </p:nvSpPr>
        <p:spPr>
          <a:xfrm>
            <a:off x="1091982" y="2346751"/>
            <a:ext cx="3129372" cy="3619500"/>
          </a:xfrm>
          <a:prstGeom prst="roundRect">
            <a:avLst>
              <a:gd name="adj" fmla="val 4086"/>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algn="just" defTabSz="488950">
              <a:lnSpc>
                <a:spcPct val="90000"/>
              </a:lnSpc>
              <a:spcBef>
                <a:spcPct val="0"/>
              </a:spcBef>
              <a:spcAft>
                <a:spcPct val="35000"/>
              </a:spcAft>
            </a:pPr>
            <a:r>
              <a:rPr lang="en-US" sz="1500" b="1" dirty="0">
                <a:latin typeface="Arial" panose="020B0604020202020204" pitchFamily="34" charset="0"/>
                <a:cs typeface="Times New Roman" panose="02020603050405020304" pitchFamily="18" charset="0"/>
              </a:rPr>
              <a:t>Definition &amp; Objective: </a:t>
            </a:r>
            <a:r>
              <a:rPr lang="en-US" sz="1500" dirty="0">
                <a:latin typeface="Arial" panose="020B0604020202020204" pitchFamily="34" charset="0"/>
                <a:cs typeface="Times New Roman" panose="02020603050405020304" pitchFamily="18" charset="0"/>
              </a:rPr>
              <a:t>The Citizens’ Budget is a simplified version of the government budget presented by the government that prepares and implements the budget. It is a guide that allows government to explain in plain language, so a lay citizen can relate with the objectives and major policies of the budget. It is proactive and reasonably timed so that it promotes citizens’ engagement. </a:t>
            </a:r>
          </a:p>
        </p:txBody>
      </p:sp>
      <p:sp>
        <p:nvSpPr>
          <p:cNvPr id="13" name="Rectangle: Rounded Corners 12">
            <a:extLst>
              <a:ext uri="{FF2B5EF4-FFF2-40B4-BE49-F238E27FC236}">
                <a16:creationId xmlns:a16="http://schemas.microsoft.com/office/drawing/2014/main" id="{76F308EB-21B1-4180-A7E6-24F359BB9D6B}"/>
              </a:ext>
            </a:extLst>
          </p:cNvPr>
          <p:cNvSpPr/>
          <p:nvPr/>
        </p:nvSpPr>
        <p:spPr>
          <a:xfrm>
            <a:off x="4878523" y="2346751"/>
            <a:ext cx="3129372" cy="3619500"/>
          </a:xfrm>
          <a:prstGeom prst="roundRect">
            <a:avLst>
              <a:gd name="adj" fmla="val 4492"/>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just" defTabSz="488950">
              <a:lnSpc>
                <a:spcPct val="90000"/>
              </a:lnSpc>
              <a:spcBef>
                <a:spcPct val="0"/>
              </a:spcBef>
              <a:spcAft>
                <a:spcPct val="35000"/>
              </a:spcAft>
              <a:buNone/>
            </a:pPr>
            <a:r>
              <a:rPr lang="en-US" sz="1500" kern="1200" dirty="0">
                <a:latin typeface="Arial" panose="020B0604020202020204" pitchFamily="34" charset="0"/>
                <a:ea typeface="Calibri" panose="020F0502020204030204" pitchFamily="34" charset="0"/>
                <a:cs typeface="Times New Roman" panose="02020603050405020304" pitchFamily="18" charset="0"/>
              </a:rPr>
              <a:t>Its </a:t>
            </a:r>
            <a:r>
              <a:rPr lang="en-US" sz="1500" kern="1200" dirty="0">
                <a:effectLst/>
                <a:latin typeface="Arial" panose="020B0604020202020204" pitchFamily="34" charset="0"/>
                <a:ea typeface="Calibri" panose="020F0502020204030204" pitchFamily="34" charset="0"/>
                <a:cs typeface="Times New Roman" panose="02020603050405020304" pitchFamily="18" charset="0"/>
              </a:rPr>
              <a:t>essence is to provide the average citizen with sufficient information to question the main budget. Its simplicity and conciseness differentiates it from the main budget. </a:t>
            </a:r>
            <a:r>
              <a:rPr lang="en-US" sz="1500" kern="1200" dirty="0">
                <a:latin typeface="Arial" panose="020B0604020202020204" pitchFamily="34" charset="0"/>
                <a:ea typeface="Calibri" panose="020F0502020204030204" pitchFamily="34" charset="0"/>
                <a:cs typeface="Times New Roman" panose="02020603050405020304" pitchFamily="18" charset="0"/>
              </a:rPr>
              <a:t>I</a:t>
            </a:r>
            <a:r>
              <a:rPr lang="en-US" sz="1500" kern="1200" dirty="0">
                <a:effectLst/>
                <a:latin typeface="Arial" panose="020B0604020202020204" pitchFamily="34" charset="0"/>
                <a:ea typeface="Calibri" panose="020F0502020204030204" pitchFamily="34" charset="0"/>
                <a:cs typeface="Times New Roman" panose="02020603050405020304" pitchFamily="18" charset="0"/>
              </a:rPr>
              <a:t>t is a form of liberation thereby takes the budget away from closed doors and demystifies it. </a:t>
            </a:r>
            <a:r>
              <a:rPr lang="en-US" sz="1500" kern="1200" dirty="0">
                <a:latin typeface="Arial" panose="020B0604020202020204" pitchFamily="34" charset="0"/>
                <a:ea typeface="Calibri" panose="020F0502020204030204" pitchFamily="34" charset="0"/>
                <a:cs typeface="Times New Roman" panose="02020603050405020304" pitchFamily="18" charset="0"/>
              </a:rPr>
              <a:t>The</a:t>
            </a:r>
            <a:r>
              <a:rPr lang="en-US" sz="1500" kern="1200" dirty="0">
                <a:effectLst/>
                <a:latin typeface="Arial" panose="020B0604020202020204" pitchFamily="34" charset="0"/>
                <a:ea typeface="Calibri" panose="020F0502020204030204" pitchFamily="34" charset="0"/>
                <a:cs typeface="Times New Roman" panose="02020603050405020304" pitchFamily="18" charset="0"/>
              </a:rPr>
              <a:t> understanding on the part of the citizens will cause the populace to moderate their expectation as well as facilitate </a:t>
            </a:r>
            <a:r>
              <a:rPr lang="en-US" sz="1500" kern="1200" dirty="0">
                <a:effectLst/>
                <a:latin typeface="Arial" panose="020B0604020202020204" pitchFamily="34" charset="0"/>
                <a:ea typeface="Calibri" panose="020F0502020204030204" pitchFamily="34" charset="0"/>
                <a:cs typeface="Arial" panose="020B0604020202020204" pitchFamily="34" charset="0"/>
              </a:rPr>
              <a:t>citizens’ oversight over the management of public funds.</a:t>
            </a:r>
            <a:endParaRPr lang="en-US" sz="1500" kern="1200" dirty="0"/>
          </a:p>
        </p:txBody>
      </p:sp>
      <p:sp>
        <p:nvSpPr>
          <p:cNvPr id="14" name="Rectangle: Rounded Corners 13">
            <a:extLst>
              <a:ext uri="{FF2B5EF4-FFF2-40B4-BE49-F238E27FC236}">
                <a16:creationId xmlns:a16="http://schemas.microsoft.com/office/drawing/2014/main" id="{C4E89DB8-501D-4757-93DA-A000F544E9A7}"/>
              </a:ext>
            </a:extLst>
          </p:cNvPr>
          <p:cNvSpPr/>
          <p:nvPr/>
        </p:nvSpPr>
        <p:spPr>
          <a:xfrm>
            <a:off x="8665063" y="2346751"/>
            <a:ext cx="3129372" cy="3619500"/>
          </a:xfrm>
          <a:prstGeom prst="roundRect">
            <a:avLst>
              <a:gd name="adj" fmla="val 4492"/>
            </a:avLst>
          </a:prstGeom>
          <a:blipFill>
            <a:blip r:embed="rId3"/>
            <a:stretch>
              <a:fillRect/>
            </a:stretch>
          </a:bli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just" defTabSz="488950">
              <a:lnSpc>
                <a:spcPct val="90000"/>
              </a:lnSpc>
              <a:spcBef>
                <a:spcPct val="0"/>
              </a:spcBef>
              <a:spcAft>
                <a:spcPct val="35000"/>
              </a:spcAft>
              <a:buNone/>
            </a:pPr>
            <a:endParaRPr lang="en-US" sz="1500" kern="1200" dirty="0"/>
          </a:p>
        </p:txBody>
      </p:sp>
      <p:sp>
        <p:nvSpPr>
          <p:cNvPr id="15" name="Oval 14">
            <a:extLst>
              <a:ext uri="{FF2B5EF4-FFF2-40B4-BE49-F238E27FC236}">
                <a16:creationId xmlns:a16="http://schemas.microsoft.com/office/drawing/2014/main" id="{9F0F0B50-1FB5-4998-913A-634FBA740E7A}"/>
              </a:ext>
            </a:extLst>
          </p:cNvPr>
          <p:cNvSpPr/>
          <p:nvPr/>
        </p:nvSpPr>
        <p:spPr>
          <a:xfrm>
            <a:off x="2325936" y="999992"/>
            <a:ext cx="661466" cy="66146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8A9D335B-DE6D-4C9B-804A-862EEA58CB92}"/>
              </a:ext>
            </a:extLst>
          </p:cNvPr>
          <p:cNvCxnSpPr>
            <a:cxnSpLocks/>
            <a:stCxn id="15" idx="4"/>
            <a:endCxn id="10" idx="0"/>
          </p:cNvCxnSpPr>
          <p:nvPr/>
        </p:nvCxnSpPr>
        <p:spPr>
          <a:xfrm rot="5400000">
            <a:off x="2314023" y="2004104"/>
            <a:ext cx="685293" cy="1"/>
          </a:xfrm>
          <a:prstGeom prst="bentConnector3">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C7F92A9-715E-46DF-8E2C-C17BBB481802}"/>
              </a:ext>
            </a:extLst>
          </p:cNvPr>
          <p:cNvCxnSpPr>
            <a:stCxn id="10" idx="0"/>
            <a:endCxn id="14" idx="0"/>
          </p:cNvCxnSpPr>
          <p:nvPr/>
        </p:nvCxnSpPr>
        <p:spPr>
          <a:xfrm rot="5400000" flipH="1" flipV="1">
            <a:off x="6443208" y="-1439789"/>
            <a:ext cx="12700" cy="7573081"/>
          </a:xfrm>
          <a:prstGeom prst="bentConnector3">
            <a:avLst>
              <a:gd name="adj1" fmla="val 330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10CDD53-9F6D-49E6-955F-C4710CC17B3E}"/>
              </a:ext>
            </a:extLst>
          </p:cNvPr>
          <p:cNvSpPr/>
          <p:nvPr/>
        </p:nvSpPr>
        <p:spPr>
          <a:xfrm>
            <a:off x="2950108" y="1069115"/>
            <a:ext cx="2542491" cy="523220"/>
          </a:xfrm>
          <a:prstGeom prst="rect">
            <a:avLst/>
          </a:prstGeom>
          <a:noFill/>
          <a:ln>
            <a:noFill/>
          </a:ln>
        </p:spPr>
        <p:txBody>
          <a:bodyPr wrap="none" lIns="91440" tIns="45720" rIns="91440" bIns="45720">
            <a:spAutoFit/>
          </a:bodyPr>
          <a:lstStyle/>
          <a:p>
            <a:pPr algn="ctr"/>
            <a:r>
              <a:rPr lang="en-US" sz="2800" b="1" cap="none" spc="0" dirty="0">
                <a:ln w="22225">
                  <a:noFill/>
                  <a:prstDash val="solid"/>
                </a:ln>
                <a:solidFill>
                  <a:schemeClr val="accent1"/>
                </a:solidFill>
                <a:effectLst>
                  <a:outerShdw blurRad="50800" dist="38100" dir="10800000" algn="r" rotWithShape="0">
                    <a:prstClr val="black">
                      <a:alpha val="40000"/>
                    </a:prstClr>
                  </a:outerShdw>
                </a:effectLst>
              </a:rPr>
              <a:t>INTRODUCTION</a:t>
            </a:r>
          </a:p>
        </p:txBody>
      </p:sp>
      <p:cxnSp>
        <p:nvCxnSpPr>
          <p:cNvPr id="40" name="Straight Connector 39">
            <a:extLst>
              <a:ext uri="{FF2B5EF4-FFF2-40B4-BE49-F238E27FC236}">
                <a16:creationId xmlns:a16="http://schemas.microsoft.com/office/drawing/2014/main" id="{55C8FFCB-3FAA-47E6-9BEC-F53E338D0CCB}"/>
              </a:ext>
            </a:extLst>
          </p:cNvPr>
          <p:cNvCxnSpPr>
            <a:cxnSpLocks/>
            <a:stCxn id="13" idx="0"/>
          </p:cNvCxnSpPr>
          <p:nvPr/>
        </p:nvCxnSpPr>
        <p:spPr>
          <a:xfrm flipV="1">
            <a:off x="6443209" y="1943100"/>
            <a:ext cx="0" cy="4036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2B65EC-0AD9-440E-9B99-4D88D37FE536}"/>
              </a:ext>
            </a:extLst>
          </p:cNvPr>
          <p:cNvCxnSpPr>
            <a:stCxn id="13" idx="2"/>
          </p:cNvCxnSpPr>
          <p:nvPr/>
        </p:nvCxnSpPr>
        <p:spPr>
          <a:xfrm>
            <a:off x="6443209" y="5966251"/>
            <a:ext cx="0" cy="2440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4DB228CD-B482-4B62-852C-99DAE6384C60}"/>
              </a:ext>
            </a:extLst>
          </p:cNvPr>
          <p:cNvSpPr/>
          <p:nvPr/>
        </p:nvSpPr>
        <p:spPr>
          <a:xfrm>
            <a:off x="10078098" y="6029329"/>
            <a:ext cx="316002" cy="31600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6370F289-1F85-4E57-BC94-22A433F372BD}"/>
              </a:ext>
            </a:extLst>
          </p:cNvPr>
          <p:cNvCxnSpPr>
            <a:cxnSpLocks/>
            <a:stCxn id="14" idx="2"/>
          </p:cNvCxnSpPr>
          <p:nvPr/>
        </p:nvCxnSpPr>
        <p:spPr>
          <a:xfrm>
            <a:off x="10229749" y="5966251"/>
            <a:ext cx="0" cy="630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8F1BD24-A961-4A78-ABA7-58D5384FE860}"/>
              </a:ext>
            </a:extLst>
          </p:cNvPr>
          <p:cNvSpPr/>
          <p:nvPr/>
        </p:nvSpPr>
        <p:spPr>
          <a:xfrm>
            <a:off x="6161774" y="6187330"/>
            <a:ext cx="562870" cy="56287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64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F22049-60E3-4162-9B81-44B866F0C707}"/>
              </a:ext>
            </a:extLst>
          </p:cNvPr>
          <p:cNvGrpSpPr/>
          <p:nvPr/>
        </p:nvGrpSpPr>
        <p:grpSpPr>
          <a:xfrm>
            <a:off x="10244281" y="73123"/>
            <a:ext cx="1523649" cy="1132524"/>
            <a:chOff x="6877878" y="35472"/>
            <a:chExt cx="1431235" cy="1111655"/>
          </a:xfrm>
        </p:grpSpPr>
        <p:pic>
          <p:nvPicPr>
            <p:cNvPr id="3" name="Picture 2">
              <a:extLst>
                <a:ext uri="{FF2B5EF4-FFF2-40B4-BE49-F238E27FC236}">
                  <a16:creationId xmlns:a16="http://schemas.microsoft.com/office/drawing/2014/main" id="{908A8BEE-B3EC-4992-93CE-C2C1E8284C7C}"/>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2136F731-E37A-4260-B372-84049824BB13}"/>
                </a:ext>
              </a:extLst>
            </p:cNvPr>
            <p:cNvSpPr txBox="1"/>
            <p:nvPr/>
          </p:nvSpPr>
          <p:spPr>
            <a:xfrm>
              <a:off x="6877878" y="739286"/>
              <a:ext cx="1258957" cy="407841"/>
            </a:xfrm>
            <a:prstGeom prst="rect">
              <a:avLst/>
            </a:prstGeom>
            <a:noFill/>
          </p:spPr>
          <p:txBody>
            <a:bodyPr wrap="square" rtlCol="0">
              <a:spAutoFit/>
            </a:bodyPr>
            <a:lstStyle/>
            <a:p>
              <a:r>
                <a:rPr lang="en-US" sz="1000" b="1" i="1" dirty="0"/>
                <a:t>BUDGET</a:t>
              </a:r>
              <a:r>
                <a:rPr lang="en-US" sz="1000" b="1" dirty="0"/>
                <a:t> </a:t>
              </a:r>
            </a:p>
            <a:p>
              <a:r>
                <a:rPr lang="en-US" sz="1000" b="1" dirty="0"/>
                <a:t>OF RESTORATION</a:t>
              </a:r>
            </a:p>
          </p:txBody>
        </p:sp>
      </p:grpSp>
      <p:graphicFrame>
        <p:nvGraphicFramePr>
          <p:cNvPr id="9" name="Table 8">
            <a:extLst>
              <a:ext uri="{FF2B5EF4-FFF2-40B4-BE49-F238E27FC236}">
                <a16:creationId xmlns:a16="http://schemas.microsoft.com/office/drawing/2014/main" id="{E95F721E-4360-41D9-B97F-76EC0C07910C}"/>
              </a:ext>
            </a:extLst>
          </p:cNvPr>
          <p:cNvGraphicFramePr>
            <a:graphicFrameLocks noGrp="1"/>
          </p:cNvGraphicFramePr>
          <p:nvPr>
            <p:extLst>
              <p:ext uri="{D42A27DB-BD31-4B8C-83A1-F6EECF244321}">
                <p14:modId xmlns:p14="http://schemas.microsoft.com/office/powerpoint/2010/main" val="63444009"/>
              </p:ext>
            </p:extLst>
          </p:nvPr>
        </p:nvGraphicFramePr>
        <p:xfrm>
          <a:off x="483296" y="1195999"/>
          <a:ext cx="10977055" cy="5524499"/>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2312913">
                  <a:extLst>
                    <a:ext uri="{9D8B030D-6E8A-4147-A177-3AD203B41FA5}">
                      <a16:colId xmlns:a16="http://schemas.microsoft.com/office/drawing/2014/main" val="2022151461"/>
                    </a:ext>
                  </a:extLst>
                </a:gridCol>
                <a:gridCol w="7089913">
                  <a:extLst>
                    <a:ext uri="{9D8B030D-6E8A-4147-A177-3AD203B41FA5}">
                      <a16:colId xmlns:a16="http://schemas.microsoft.com/office/drawing/2014/main" val="523893758"/>
                    </a:ext>
                  </a:extLst>
                </a:gridCol>
                <a:gridCol w="1574229">
                  <a:extLst>
                    <a:ext uri="{9D8B030D-6E8A-4147-A177-3AD203B41FA5}">
                      <a16:colId xmlns:a16="http://schemas.microsoft.com/office/drawing/2014/main" val="757099859"/>
                    </a:ext>
                  </a:extLst>
                </a:gridCol>
              </a:tblGrid>
              <a:tr h="386058">
                <a:tc>
                  <a:txBody>
                    <a:bodyPr/>
                    <a:lstStyle/>
                    <a:p>
                      <a:pPr algn="ctr" rtl="0" fontAlgn="ctr"/>
                      <a:r>
                        <a:rPr lang="en-US" sz="1600" u="none" strike="noStrike" dirty="0">
                          <a:effectLst/>
                        </a:rPr>
                        <a:t>AGENCY </a:t>
                      </a:r>
                      <a:endParaRPr lang="en-US" sz="1600" b="1" i="0" u="none" strike="noStrike" dirty="0">
                        <a:solidFill>
                          <a:schemeClr val="bg1"/>
                        </a:solidFill>
                        <a:effectLst/>
                        <a:latin typeface="Calibri" panose="020F0502020204030204" pitchFamily="34" charset="0"/>
                      </a:endParaRPr>
                    </a:p>
                  </a:txBody>
                  <a:tcPr marL="6325" marR="6325" marT="6325" marB="0" anchor="ctr"/>
                </a:tc>
                <a:tc>
                  <a:txBody>
                    <a:bodyPr/>
                    <a:lstStyle/>
                    <a:p>
                      <a:pPr algn="ctr" rtl="0" fontAlgn="ctr"/>
                      <a:r>
                        <a:rPr lang="en-US" sz="1600" u="none" strike="noStrike" dirty="0">
                          <a:effectLst/>
                        </a:rPr>
                        <a:t>PROJECTS </a:t>
                      </a:r>
                      <a:endParaRPr lang="en-US" sz="1600" b="1" i="0" u="none" strike="noStrike" dirty="0">
                        <a:solidFill>
                          <a:schemeClr val="bg1"/>
                        </a:solidFill>
                        <a:effectLst/>
                        <a:latin typeface="Calibri" panose="020F0502020204030204" pitchFamily="34" charset="0"/>
                      </a:endParaRPr>
                    </a:p>
                  </a:txBody>
                  <a:tcPr marL="6325" marR="6325" marT="6325" marB="0" anchor="ctr"/>
                </a:tc>
                <a:tc>
                  <a:txBody>
                    <a:bodyPr/>
                    <a:lstStyle/>
                    <a:p>
                      <a:pPr algn="ctr" fontAlgn="b"/>
                      <a:r>
                        <a:rPr lang="en-US" sz="1600" u="none" strike="noStrike" dirty="0">
                          <a:effectLst/>
                        </a:rPr>
                        <a:t>AMOUNT (</a:t>
                      </a:r>
                      <a:r>
                        <a:rPr lang="en-US" sz="1600" u="none" strike="sngStrike" dirty="0">
                          <a:effectLst/>
                        </a:rPr>
                        <a:t>N</a:t>
                      </a:r>
                      <a:r>
                        <a:rPr lang="en-US" sz="1600" u="none" strike="noStrike" dirty="0">
                          <a:effectLst/>
                        </a:rPr>
                        <a:t>)</a:t>
                      </a:r>
                      <a:endParaRPr lang="en-US" sz="1600" b="1" i="0" u="none" strike="noStrike" dirty="0">
                        <a:solidFill>
                          <a:schemeClr val="bg1"/>
                        </a:solidFill>
                        <a:effectLst/>
                        <a:latin typeface="Calibri" panose="020F0502020204030204" pitchFamily="34" charset="0"/>
                      </a:endParaRPr>
                    </a:p>
                  </a:txBody>
                  <a:tcPr marL="6325" marR="6325" marT="6325" marB="0" anchor="ctr"/>
                </a:tc>
                <a:extLst>
                  <a:ext uri="{0D108BD9-81ED-4DB2-BD59-A6C34878D82A}">
                    <a16:rowId xmlns:a16="http://schemas.microsoft.com/office/drawing/2014/main" val="3563087181"/>
                  </a:ext>
                </a:extLst>
              </a:tr>
              <a:tr h="581471">
                <a:tc rowSpan="5">
                  <a:txBody>
                    <a:bodyPr/>
                    <a:lstStyle/>
                    <a:p>
                      <a:pPr algn="ctr" rtl="0" fontAlgn="ctr"/>
                      <a:r>
                        <a:rPr lang="en-US" sz="1200" u="none" strike="noStrike" dirty="0">
                          <a:effectLst/>
                        </a:rPr>
                        <a:t>HOSPITAL MANAGEMENT BOARD</a:t>
                      </a:r>
                      <a:endParaRPr lang="en-US" sz="1200" b="1" i="0" u="none" strike="noStrike" dirty="0">
                        <a:solidFill>
                          <a:srgbClr val="000000"/>
                        </a:solidFill>
                        <a:effectLst/>
                        <a:latin typeface="Calibri" panose="020F0502020204030204" pitchFamily="34" charset="0"/>
                      </a:endParaRPr>
                    </a:p>
                  </a:txBody>
                  <a:tcPr marL="6325" marR="6325" marT="6325" marB="0" anchor="ctr"/>
                </a:tc>
                <a:tc>
                  <a:txBody>
                    <a:bodyPr/>
                    <a:lstStyle/>
                    <a:p>
                      <a:pPr algn="l" rtl="0" fontAlgn="ctr"/>
                      <a:r>
                        <a:rPr lang="en-US" sz="1200" u="none" strike="noStrike" dirty="0">
                          <a:effectLst/>
                        </a:rPr>
                        <a:t>Renovation and expansion of the following General hospitals, Community mental hospital and Dental centres in the three senatorial districts in the State;</a:t>
                      </a:r>
                      <a:endParaRPr lang="en-US" sz="1200" b="0" i="0" u="none" strike="noStrike" dirty="0">
                        <a:solidFill>
                          <a:srgbClr val="000000"/>
                        </a:solidFill>
                        <a:effectLst/>
                        <a:latin typeface="Calibri" panose="020F0502020204030204" pitchFamily="34" charset="0"/>
                      </a:endParaRPr>
                    </a:p>
                  </a:txBody>
                  <a:tcPr marL="6325" marR="6325" marT="6325" marB="0" anchor="ctr"/>
                </a:tc>
                <a:tc rowSpan="5">
                  <a:txBody>
                    <a:bodyPr/>
                    <a:lstStyle/>
                    <a:p>
                      <a:pPr algn="ctr" fontAlgn="ctr"/>
                      <a:r>
                        <a:rPr lang="en-US" sz="1200" u="none" strike="noStrike" dirty="0">
                          <a:effectLst/>
                        </a:rPr>
                        <a:t>2,683,352,885.97</a:t>
                      </a:r>
                      <a:endParaRPr lang="en-US" sz="1200" b="1" i="0" u="none" strike="noStrike" dirty="0">
                        <a:solidFill>
                          <a:srgbClr val="000000"/>
                        </a:solidFill>
                        <a:effectLst/>
                        <a:latin typeface="Calibri" panose="020F0502020204030204" pitchFamily="34" charset="0"/>
                      </a:endParaRPr>
                    </a:p>
                  </a:txBody>
                  <a:tcPr marL="6325" marR="6325" marT="6325" marB="0" anchor="ctr"/>
                </a:tc>
                <a:extLst>
                  <a:ext uri="{0D108BD9-81ED-4DB2-BD59-A6C34878D82A}">
                    <a16:rowId xmlns:a16="http://schemas.microsoft.com/office/drawing/2014/main" val="2879415827"/>
                  </a:ext>
                </a:extLst>
              </a:tr>
              <a:tr h="470856">
                <a:tc vMerge="1">
                  <a:txBody>
                    <a:bodyPr/>
                    <a:lstStyle/>
                    <a:p>
                      <a:endParaRPr lang="en-US"/>
                    </a:p>
                  </a:txBody>
                  <a:tcPr/>
                </a:tc>
                <a:tc>
                  <a:txBody>
                    <a:bodyPr/>
                    <a:lstStyle/>
                    <a:p>
                      <a:pPr algn="l" rtl="0" fontAlgn="ctr"/>
                      <a:r>
                        <a:rPr lang="en-US" sz="1200" u="none" strike="noStrike" dirty="0">
                          <a:effectLst/>
                        </a:rPr>
                        <a:t>OGUN CENTRAL SENATORIAL DISTRICT:(General Hospital- </a:t>
                      </a:r>
                      <a:r>
                        <a:rPr lang="en-US" sz="1200" u="none" strike="noStrike" dirty="0" err="1">
                          <a:effectLst/>
                        </a:rPr>
                        <a:t>Owode-Egba</a:t>
                      </a:r>
                      <a:r>
                        <a:rPr lang="en-US" sz="1200" u="none" strike="noStrike" dirty="0">
                          <a:effectLst/>
                        </a:rPr>
                        <a:t>, </a:t>
                      </a:r>
                      <a:r>
                        <a:rPr lang="en-US" sz="1200" u="none" strike="noStrike" dirty="0" err="1">
                          <a:effectLst/>
                        </a:rPr>
                        <a:t>Olikoye</a:t>
                      </a:r>
                      <a:r>
                        <a:rPr lang="en-US" sz="1200" u="none" strike="noStrike" dirty="0">
                          <a:effectLst/>
                        </a:rPr>
                        <a:t> Ransome-</a:t>
                      </a:r>
                      <a:r>
                        <a:rPr lang="en-US" sz="1200" u="none" strike="noStrike" dirty="0" err="1">
                          <a:effectLst/>
                        </a:rPr>
                        <a:t>Kuti</a:t>
                      </a:r>
                      <a:r>
                        <a:rPr lang="en-US" sz="1200" u="none" strike="noStrike" dirty="0">
                          <a:effectLst/>
                        </a:rPr>
                        <a:t> Memorial Hospital Abeokuta Hansen/General Medical Clinic, </a:t>
                      </a:r>
                      <a:r>
                        <a:rPr lang="en-US" sz="1200" u="none" strike="noStrike" dirty="0" err="1">
                          <a:effectLst/>
                        </a:rPr>
                        <a:t>Iberekodo</a:t>
                      </a:r>
                      <a:r>
                        <a:rPr lang="en-US" sz="1200" u="none" strike="noStrike" dirty="0">
                          <a:effectLst/>
                        </a:rPr>
                        <a:t>)</a:t>
                      </a:r>
                      <a:endParaRPr lang="en-US" sz="1200" b="1"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834830929"/>
                  </a:ext>
                </a:extLst>
              </a:tr>
              <a:tr h="400932">
                <a:tc vMerge="1">
                  <a:txBody>
                    <a:bodyPr/>
                    <a:lstStyle/>
                    <a:p>
                      <a:endParaRPr lang="en-US"/>
                    </a:p>
                  </a:txBody>
                  <a:tcPr/>
                </a:tc>
                <a:tc>
                  <a:txBody>
                    <a:bodyPr/>
                    <a:lstStyle/>
                    <a:p>
                      <a:pPr algn="l" rtl="0" fontAlgn="ctr"/>
                      <a:r>
                        <a:rPr lang="en-US" sz="1200" u="none" strike="noStrike" dirty="0">
                          <a:effectLst/>
                        </a:rPr>
                        <a:t>OGUN EAST SENATORIAL DISTRICT: General Hospital </a:t>
                      </a:r>
                      <a:r>
                        <a:rPr lang="en-US" sz="1200" u="none" strike="noStrike" dirty="0" err="1">
                          <a:effectLst/>
                        </a:rPr>
                        <a:t>Odogbolu</a:t>
                      </a:r>
                      <a:r>
                        <a:rPr lang="en-US" sz="1200" u="none" strike="noStrike" dirty="0">
                          <a:effectLst/>
                        </a:rPr>
                        <a:t>, General Hospital, </a:t>
                      </a:r>
                      <a:r>
                        <a:rPr lang="en-US" sz="1200" u="none" strike="noStrike" dirty="0" err="1">
                          <a:effectLst/>
                        </a:rPr>
                        <a:t>Odelemo</a:t>
                      </a:r>
                      <a:r>
                        <a:rPr lang="en-US" sz="1200" u="none" strike="noStrike" dirty="0">
                          <a:effectLst/>
                        </a:rPr>
                        <a:t>, General Hospital, </a:t>
                      </a:r>
                      <a:r>
                        <a:rPr lang="en-US" sz="1200" u="none" strike="noStrike" dirty="0" err="1">
                          <a:effectLst/>
                        </a:rPr>
                        <a:t>Omu</a:t>
                      </a:r>
                      <a:r>
                        <a:rPr lang="en-US" sz="1200" u="none" strike="noStrike" dirty="0">
                          <a:effectLst/>
                        </a:rPr>
                        <a:t> Ijebu)</a:t>
                      </a:r>
                      <a:endParaRPr lang="en-US" sz="1200" b="1"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1489929089"/>
                  </a:ext>
                </a:extLst>
              </a:tr>
              <a:tr h="313904">
                <a:tc vMerge="1">
                  <a:txBody>
                    <a:bodyPr/>
                    <a:lstStyle/>
                    <a:p>
                      <a:endParaRPr lang="en-US"/>
                    </a:p>
                  </a:txBody>
                  <a:tcPr/>
                </a:tc>
                <a:tc>
                  <a:txBody>
                    <a:bodyPr/>
                    <a:lstStyle/>
                    <a:p>
                      <a:pPr algn="l" rtl="0" fontAlgn="ctr"/>
                      <a:r>
                        <a:rPr lang="en-US" sz="1200" u="none" strike="noStrike" dirty="0">
                          <a:effectLst/>
                        </a:rPr>
                        <a:t>OGUN WEST SENATORIAL DISTRICT :General Hospital </a:t>
                      </a:r>
                      <a:r>
                        <a:rPr lang="en-US" sz="1200" u="none" strike="noStrike" dirty="0" err="1">
                          <a:effectLst/>
                        </a:rPr>
                        <a:t>Ipokia</a:t>
                      </a:r>
                      <a:r>
                        <a:rPr lang="en-US" sz="1200" u="none" strike="noStrike" dirty="0">
                          <a:effectLst/>
                        </a:rPr>
                        <a:t>, General Hospital </a:t>
                      </a:r>
                      <a:r>
                        <a:rPr lang="en-US" sz="1200" u="none" strike="noStrike" dirty="0" err="1">
                          <a:effectLst/>
                        </a:rPr>
                        <a:t>Imeko</a:t>
                      </a:r>
                      <a:r>
                        <a:rPr lang="en-US" sz="1200" u="none" strike="noStrike" dirty="0">
                          <a:effectLst/>
                        </a:rPr>
                        <a:t>, General Hospital </a:t>
                      </a:r>
                      <a:r>
                        <a:rPr lang="en-US" sz="1200" u="none" strike="noStrike" dirty="0" err="1">
                          <a:effectLst/>
                        </a:rPr>
                        <a:t>Ayetoro</a:t>
                      </a:r>
                      <a:r>
                        <a:rPr lang="en-US" sz="1200" u="none" strike="noStrike" dirty="0">
                          <a:effectLst/>
                        </a:rPr>
                        <a:t>,</a:t>
                      </a:r>
                      <a:endParaRPr lang="en-US" sz="1200" b="1"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548806995"/>
                  </a:ext>
                </a:extLst>
              </a:tr>
              <a:tr h="313904">
                <a:tc vMerge="1">
                  <a:txBody>
                    <a:bodyPr/>
                    <a:lstStyle/>
                    <a:p>
                      <a:endParaRPr lang="en-US"/>
                    </a:p>
                  </a:txBody>
                  <a:tcPr/>
                </a:tc>
                <a:tc>
                  <a:txBody>
                    <a:bodyPr/>
                    <a:lstStyle/>
                    <a:p>
                      <a:pPr algn="l" rtl="0" fontAlgn="ctr"/>
                      <a:r>
                        <a:rPr lang="en-US" sz="1200" u="none" strike="noStrike" dirty="0">
                          <a:effectLst/>
                        </a:rPr>
                        <a:t>Community Mental Hospital, </a:t>
                      </a:r>
                      <a:r>
                        <a:rPr lang="en-US" sz="1200" u="none" strike="noStrike" dirty="0" err="1">
                          <a:effectLst/>
                        </a:rPr>
                        <a:t>Ilaro</a:t>
                      </a:r>
                      <a:r>
                        <a:rPr lang="en-US" sz="1200" u="none" strike="noStrike" dirty="0">
                          <a:effectLst/>
                        </a:rPr>
                        <a:t> Expansion and Construction of Dental Laboratories)</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3697070397"/>
                  </a:ext>
                </a:extLst>
              </a:tr>
              <a:tr h="224218">
                <a:tc rowSpan="6">
                  <a:txBody>
                    <a:bodyPr/>
                    <a:lstStyle/>
                    <a:p>
                      <a:pPr algn="ctr" rtl="0" fontAlgn="ctr"/>
                      <a:r>
                        <a:rPr lang="en-US" sz="1200" u="none" strike="noStrike" dirty="0">
                          <a:effectLst/>
                        </a:rPr>
                        <a:t>Olabisi Onabanjo University Teaching Hospital</a:t>
                      </a:r>
                      <a:endParaRPr lang="en-US" sz="1200" b="1" i="0" u="none" strike="noStrike" dirty="0">
                        <a:solidFill>
                          <a:srgbClr val="000000"/>
                        </a:solidFill>
                        <a:effectLst/>
                        <a:latin typeface="Calibri" panose="020F0502020204030204" pitchFamily="34" charset="0"/>
                      </a:endParaRPr>
                    </a:p>
                  </a:txBody>
                  <a:tcPr marL="6325" marR="6325" marT="6325" marB="0" anchor="ctr"/>
                </a:tc>
                <a:tc>
                  <a:txBody>
                    <a:bodyPr/>
                    <a:lstStyle/>
                    <a:p>
                      <a:pPr algn="l" rtl="0" fontAlgn="b"/>
                      <a:r>
                        <a:rPr lang="en-US" sz="1200" u="none" strike="noStrike" dirty="0">
                          <a:effectLst/>
                        </a:rPr>
                        <a:t>Construction / Provision of office building</a:t>
                      </a:r>
                      <a:endParaRPr lang="en-US" sz="1200" b="0" i="0" u="none" strike="noStrike" dirty="0">
                        <a:solidFill>
                          <a:srgbClr val="000000"/>
                        </a:solidFill>
                        <a:effectLst/>
                        <a:latin typeface="Calibri" panose="020F0502020204030204" pitchFamily="34" charset="0"/>
                      </a:endParaRPr>
                    </a:p>
                  </a:txBody>
                  <a:tcPr marL="6325" marR="6325" marT="6325" marB="0" anchor="ctr"/>
                </a:tc>
                <a:tc rowSpan="6">
                  <a:txBody>
                    <a:bodyPr/>
                    <a:lstStyle/>
                    <a:p>
                      <a:pPr algn="ctr" rtl="0" fontAlgn="ctr"/>
                      <a:r>
                        <a:rPr lang="en-US" sz="1200" u="none" strike="noStrike" dirty="0">
                          <a:effectLst/>
                        </a:rPr>
                        <a:t>2,536,791,113.55</a:t>
                      </a:r>
                      <a:endParaRPr lang="en-US" sz="1200" b="1" i="0" u="none" strike="noStrike" dirty="0">
                        <a:solidFill>
                          <a:srgbClr val="000000"/>
                        </a:solidFill>
                        <a:effectLst/>
                        <a:latin typeface="Calibri" panose="020F0502020204030204" pitchFamily="34" charset="0"/>
                      </a:endParaRPr>
                    </a:p>
                  </a:txBody>
                  <a:tcPr marL="6325" marR="6325" marT="6325" marB="0" anchor="ctr"/>
                </a:tc>
                <a:extLst>
                  <a:ext uri="{0D108BD9-81ED-4DB2-BD59-A6C34878D82A}">
                    <a16:rowId xmlns:a16="http://schemas.microsoft.com/office/drawing/2014/main" val="1250362959"/>
                  </a:ext>
                </a:extLst>
              </a:tr>
              <a:tr h="203874">
                <a:tc vMerge="1">
                  <a:txBody>
                    <a:bodyPr/>
                    <a:lstStyle/>
                    <a:p>
                      <a:endParaRPr lang="en-US"/>
                    </a:p>
                  </a:txBody>
                  <a:tcPr/>
                </a:tc>
                <a:tc>
                  <a:txBody>
                    <a:bodyPr/>
                    <a:lstStyle/>
                    <a:p>
                      <a:pPr algn="l" rtl="0" fontAlgn="b"/>
                      <a:r>
                        <a:rPr lang="en-US" sz="1200" u="none" strike="noStrike" dirty="0">
                          <a:effectLst/>
                        </a:rPr>
                        <a:t>Rehabilitation and reconstruction of maternity ward </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3293711335"/>
                  </a:ext>
                </a:extLst>
              </a:tr>
              <a:tr h="216743">
                <a:tc vMerge="1">
                  <a:txBody>
                    <a:bodyPr/>
                    <a:lstStyle/>
                    <a:p>
                      <a:endParaRPr lang="en-US"/>
                    </a:p>
                  </a:txBody>
                  <a:tcPr/>
                </a:tc>
                <a:tc>
                  <a:txBody>
                    <a:bodyPr/>
                    <a:lstStyle/>
                    <a:p>
                      <a:pPr algn="l" rtl="0" fontAlgn="b"/>
                      <a:r>
                        <a:rPr lang="en-US" sz="1200" u="none" strike="noStrike" dirty="0">
                          <a:effectLst/>
                        </a:rPr>
                        <a:t>Establishment of basic school of nursing  </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2107309815"/>
                  </a:ext>
                </a:extLst>
              </a:tr>
              <a:tr h="216743">
                <a:tc vMerge="1">
                  <a:txBody>
                    <a:bodyPr/>
                    <a:lstStyle/>
                    <a:p>
                      <a:endParaRPr lang="en-US"/>
                    </a:p>
                  </a:txBody>
                  <a:tcPr/>
                </a:tc>
                <a:tc>
                  <a:txBody>
                    <a:bodyPr/>
                    <a:lstStyle/>
                    <a:p>
                      <a:pPr algn="l" rtl="0" fontAlgn="b"/>
                      <a:r>
                        <a:rPr lang="en-US" sz="1200" u="none" strike="noStrike" dirty="0">
                          <a:effectLst/>
                        </a:rPr>
                        <a:t>Residency training complex</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3300949924"/>
                  </a:ext>
                </a:extLst>
              </a:tr>
              <a:tr h="203874">
                <a:tc vMerge="1">
                  <a:txBody>
                    <a:bodyPr/>
                    <a:lstStyle/>
                    <a:p>
                      <a:endParaRPr lang="en-US"/>
                    </a:p>
                  </a:txBody>
                  <a:tcPr/>
                </a:tc>
                <a:tc>
                  <a:txBody>
                    <a:bodyPr/>
                    <a:lstStyle/>
                    <a:p>
                      <a:pPr algn="l" rtl="0" fontAlgn="ctr"/>
                      <a:r>
                        <a:rPr lang="en-US" sz="1200" u="none" strike="noStrike" dirty="0">
                          <a:effectLst/>
                        </a:rPr>
                        <a:t>Procurement of adequate modern medical equipment for  </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1654435464"/>
                  </a:ext>
                </a:extLst>
              </a:tr>
              <a:tr h="203874">
                <a:tc vMerge="1">
                  <a:txBody>
                    <a:bodyPr/>
                    <a:lstStyle/>
                    <a:p>
                      <a:endParaRPr lang="en-US"/>
                    </a:p>
                  </a:txBody>
                  <a:tcPr/>
                </a:tc>
                <a:tc>
                  <a:txBody>
                    <a:bodyPr/>
                    <a:lstStyle/>
                    <a:p>
                      <a:pPr algn="l" rtl="0" fontAlgn="ctr"/>
                      <a:r>
                        <a:rPr lang="en-US" sz="1200" u="none" strike="noStrike" dirty="0">
                          <a:effectLst/>
                        </a:rPr>
                        <a:t>all clinical services in the Hospital to replace the obsolete ones</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2151307334"/>
                  </a:ext>
                </a:extLst>
              </a:tr>
              <a:tr h="216743">
                <a:tc rowSpan="2">
                  <a:txBody>
                    <a:bodyPr/>
                    <a:lstStyle/>
                    <a:p>
                      <a:pPr algn="ctr" rtl="0" fontAlgn="ctr"/>
                      <a:r>
                        <a:rPr lang="en-US" sz="1200" u="none" strike="noStrike" dirty="0">
                          <a:effectLst/>
                        </a:rPr>
                        <a:t>Primary Health care Development Board</a:t>
                      </a:r>
                      <a:endParaRPr lang="en-US" sz="1200" b="1" i="0" u="none" strike="noStrike" dirty="0">
                        <a:solidFill>
                          <a:srgbClr val="000000"/>
                        </a:solidFill>
                        <a:effectLst/>
                        <a:latin typeface="Calibri" panose="020F0502020204030204" pitchFamily="34" charset="0"/>
                      </a:endParaRPr>
                    </a:p>
                  </a:txBody>
                  <a:tcPr marL="6325" marR="6325" marT="6325" marB="0" anchor="ctr"/>
                </a:tc>
                <a:tc>
                  <a:txBody>
                    <a:bodyPr/>
                    <a:lstStyle/>
                    <a:p>
                      <a:pPr algn="l" rtl="0" fontAlgn="ctr"/>
                      <a:r>
                        <a:rPr lang="en-US" sz="1200" u="none" strike="noStrike" dirty="0">
                          <a:effectLst/>
                        </a:rPr>
                        <a:t>Upgrade of  160 Primary Health Care Centres in the state</a:t>
                      </a:r>
                      <a:endParaRPr lang="en-US" sz="1200" b="0" i="0" u="none" strike="noStrike" dirty="0">
                        <a:solidFill>
                          <a:srgbClr val="000000"/>
                        </a:solidFill>
                        <a:effectLst/>
                        <a:latin typeface="Calibri" panose="020F0502020204030204" pitchFamily="34" charset="0"/>
                      </a:endParaRPr>
                    </a:p>
                  </a:txBody>
                  <a:tcPr marL="6325" marR="6325" marT="6325" marB="0" anchor="ctr"/>
                </a:tc>
                <a:tc rowSpan="2">
                  <a:txBody>
                    <a:bodyPr/>
                    <a:lstStyle/>
                    <a:p>
                      <a:pPr algn="ctr" rtl="0" fontAlgn="ctr"/>
                      <a:r>
                        <a:rPr lang="en-US" sz="1200" u="none" strike="noStrike" dirty="0">
                          <a:effectLst/>
                        </a:rPr>
                        <a:t>6,808,954,098.00</a:t>
                      </a:r>
                      <a:endParaRPr lang="en-US" sz="1200" b="1" i="0" u="none" strike="noStrike" dirty="0">
                        <a:solidFill>
                          <a:srgbClr val="000000"/>
                        </a:solidFill>
                        <a:effectLst/>
                        <a:latin typeface="Calibri" panose="020F0502020204030204" pitchFamily="34" charset="0"/>
                      </a:endParaRPr>
                    </a:p>
                  </a:txBody>
                  <a:tcPr marL="6325" marR="6325" marT="6325" marB="0" anchor="ctr"/>
                </a:tc>
                <a:extLst>
                  <a:ext uri="{0D108BD9-81ED-4DB2-BD59-A6C34878D82A}">
                    <a16:rowId xmlns:a16="http://schemas.microsoft.com/office/drawing/2014/main" val="865919212"/>
                  </a:ext>
                </a:extLst>
              </a:tr>
              <a:tr h="216743">
                <a:tc vMerge="1">
                  <a:txBody>
                    <a:bodyPr/>
                    <a:lstStyle/>
                    <a:p>
                      <a:endParaRPr lang="en-US"/>
                    </a:p>
                  </a:txBody>
                  <a:tcPr/>
                </a:tc>
                <a:tc>
                  <a:txBody>
                    <a:bodyPr/>
                    <a:lstStyle/>
                    <a:p>
                      <a:pPr algn="l" rtl="0" fontAlgn="b"/>
                      <a:r>
                        <a:rPr lang="en-US" sz="1200" u="none" strike="noStrike" dirty="0">
                          <a:effectLst/>
                        </a:rPr>
                        <a:t>Procurement of Health/Medical equipment for the  State</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4267605892"/>
                  </a:ext>
                </a:extLst>
              </a:tr>
              <a:tr h="868470">
                <a:tc>
                  <a:txBody>
                    <a:bodyPr/>
                    <a:lstStyle/>
                    <a:p>
                      <a:pPr algn="ctr" fontAlgn="ctr"/>
                      <a:r>
                        <a:rPr lang="en-US" sz="1200" u="none" strike="noStrike" dirty="0">
                          <a:effectLst/>
                        </a:rPr>
                        <a:t> MINISTRY OF ENVIRONMENT</a:t>
                      </a:r>
                      <a:endParaRPr lang="en-US" sz="1200" b="1" i="0" u="none" strike="noStrike" dirty="0">
                        <a:solidFill>
                          <a:srgbClr val="000000"/>
                        </a:solidFill>
                        <a:effectLst/>
                        <a:latin typeface="Calibri" panose="020F0502020204030204" pitchFamily="34" charset="0"/>
                      </a:endParaRPr>
                    </a:p>
                  </a:txBody>
                  <a:tcPr marL="6325" marR="6325" marT="6325" marB="0" anchor="ctr"/>
                </a:tc>
                <a:tc>
                  <a:txBody>
                    <a:bodyPr/>
                    <a:lstStyle/>
                    <a:p>
                      <a:pPr algn="l" fontAlgn="b"/>
                      <a:r>
                        <a:rPr lang="en-US" sz="1200" u="none" strike="noStrike" dirty="0">
                          <a:effectLst/>
                        </a:rPr>
                        <a:t>Execution of designs already prepared on the remediation and rehabilitation of some of the already environmentally degraded areas of the State either by flood or erosion, so as to prevent further degradation and arrest gully formation that could cause damages to the eco-system of the affected areas and counterpart funding for the West African Coastal Area projects</a:t>
                      </a:r>
                      <a:endParaRPr lang="en-US" sz="1200" b="0" i="0" u="none" strike="noStrike" dirty="0">
                        <a:solidFill>
                          <a:srgbClr val="000000"/>
                        </a:solidFill>
                        <a:effectLst/>
                        <a:latin typeface="Calibri" panose="020F0502020204030204" pitchFamily="34" charset="0"/>
                      </a:endParaRPr>
                    </a:p>
                  </a:txBody>
                  <a:tcPr marL="6325" marR="6325" marT="6325" marB="0" anchor="ctr"/>
                </a:tc>
                <a:tc>
                  <a:txBody>
                    <a:bodyPr/>
                    <a:lstStyle/>
                    <a:p>
                      <a:pPr algn="ctr" fontAlgn="b"/>
                      <a:r>
                        <a:rPr lang="en-US" sz="1200" u="none" strike="noStrike" dirty="0">
                          <a:effectLst/>
                        </a:rPr>
                        <a:t>901,406,334.07</a:t>
                      </a:r>
                      <a:endParaRPr lang="en-US" sz="1200" b="1" i="0" u="none" strike="noStrike" dirty="0">
                        <a:solidFill>
                          <a:srgbClr val="000000"/>
                        </a:solidFill>
                        <a:effectLst/>
                        <a:latin typeface="Calibri" panose="020F0502020204030204" pitchFamily="34" charset="0"/>
                      </a:endParaRPr>
                    </a:p>
                  </a:txBody>
                  <a:tcPr marL="6325" marR="6325" marT="6325" marB="0" anchor="ctr"/>
                </a:tc>
                <a:extLst>
                  <a:ext uri="{0D108BD9-81ED-4DB2-BD59-A6C34878D82A}">
                    <a16:rowId xmlns:a16="http://schemas.microsoft.com/office/drawing/2014/main" val="578579425"/>
                  </a:ext>
                </a:extLst>
              </a:tr>
              <a:tr h="282218">
                <a:tc rowSpan="2">
                  <a:txBody>
                    <a:bodyPr/>
                    <a:lstStyle/>
                    <a:p>
                      <a:pPr algn="ctr" fontAlgn="ctr"/>
                      <a:r>
                        <a:rPr lang="en-US" sz="1200" u="none" strike="noStrike" dirty="0">
                          <a:effectLst/>
                        </a:rPr>
                        <a:t>Nigeria Erosion and Watershed Management Project (NEWMAP)</a:t>
                      </a:r>
                      <a:endParaRPr lang="en-US" sz="1200" b="1" i="0" u="none" strike="noStrike" dirty="0">
                        <a:solidFill>
                          <a:srgbClr val="000000"/>
                        </a:solidFill>
                        <a:effectLst/>
                        <a:latin typeface="Calibri" panose="020F0502020204030204" pitchFamily="34" charset="0"/>
                      </a:endParaRPr>
                    </a:p>
                  </a:txBody>
                  <a:tcPr marL="6325" marR="6325" marT="6325" marB="0" anchor="ctr"/>
                </a:tc>
                <a:tc>
                  <a:txBody>
                    <a:bodyPr/>
                    <a:lstStyle/>
                    <a:p>
                      <a:pPr algn="l" fontAlgn="b"/>
                      <a:r>
                        <a:rPr lang="en-US" sz="1200" u="none" strike="noStrike" dirty="0">
                          <a:effectLst/>
                        </a:rPr>
                        <a:t>Desilting and clearing of waterways in the Three (3) Senatorial Districts</a:t>
                      </a:r>
                      <a:endParaRPr lang="en-US" sz="1200" b="0" i="0" u="none" strike="noStrike" dirty="0">
                        <a:solidFill>
                          <a:srgbClr val="000000"/>
                        </a:solidFill>
                        <a:effectLst/>
                        <a:latin typeface="Calibri" panose="020F0502020204030204" pitchFamily="34" charset="0"/>
                      </a:endParaRPr>
                    </a:p>
                  </a:txBody>
                  <a:tcPr marL="6325" marR="6325" marT="6325" marB="0" anchor="ctr"/>
                </a:tc>
                <a:tc rowSpan="2">
                  <a:txBody>
                    <a:bodyPr/>
                    <a:lstStyle/>
                    <a:p>
                      <a:pPr algn="ctr" fontAlgn="ctr"/>
                      <a:r>
                        <a:rPr lang="en-US" sz="1200" b="0" i="0" u="none" strike="noStrike" dirty="0">
                          <a:solidFill>
                            <a:srgbClr val="000000"/>
                          </a:solidFill>
                          <a:effectLst/>
                          <a:latin typeface="Calibri" panose="020F0502020204030204" pitchFamily="34" charset="0"/>
                        </a:rPr>
                        <a:t>761,098,225.00</a:t>
                      </a:r>
                    </a:p>
                  </a:txBody>
                  <a:tcPr marL="6325" marR="6325" marT="6325" marB="0" anchor="ctr"/>
                </a:tc>
                <a:extLst>
                  <a:ext uri="{0D108BD9-81ED-4DB2-BD59-A6C34878D82A}">
                    <a16:rowId xmlns:a16="http://schemas.microsoft.com/office/drawing/2014/main" val="751722481"/>
                  </a:ext>
                </a:extLst>
              </a:tr>
              <a:tr h="203874">
                <a:tc vMerge="1">
                  <a:txBody>
                    <a:bodyPr/>
                    <a:lstStyle/>
                    <a:p>
                      <a:endParaRPr lang="en-US"/>
                    </a:p>
                  </a:txBody>
                  <a:tcPr/>
                </a:tc>
                <a:tc>
                  <a:txBody>
                    <a:bodyPr/>
                    <a:lstStyle/>
                    <a:p>
                      <a:pPr algn="l" fontAlgn="b"/>
                      <a:r>
                        <a:rPr lang="en-US" sz="1200" u="none" strike="noStrike" dirty="0">
                          <a:effectLst/>
                        </a:rPr>
                        <a:t>Procurement of Swamp Buggy, Procurement of Carrier Lowbed</a:t>
                      </a:r>
                      <a:endParaRPr lang="en-US" sz="1200" b="0" i="0" u="none" strike="noStrike" dirty="0">
                        <a:solidFill>
                          <a:srgbClr val="000000"/>
                        </a:solidFill>
                        <a:effectLst/>
                        <a:latin typeface="Calibri" panose="020F0502020204030204" pitchFamily="34" charset="0"/>
                      </a:endParaRPr>
                    </a:p>
                  </a:txBody>
                  <a:tcPr marL="6325" marR="6325" marT="6325" marB="0" anchor="ctr"/>
                </a:tc>
                <a:tc vMerge="1">
                  <a:txBody>
                    <a:bodyPr/>
                    <a:lstStyle/>
                    <a:p>
                      <a:endParaRPr lang="en-US"/>
                    </a:p>
                  </a:txBody>
                  <a:tcPr/>
                </a:tc>
                <a:extLst>
                  <a:ext uri="{0D108BD9-81ED-4DB2-BD59-A6C34878D82A}">
                    <a16:rowId xmlns:a16="http://schemas.microsoft.com/office/drawing/2014/main" val="2380397820"/>
                  </a:ext>
                </a:extLst>
              </a:tr>
            </a:tbl>
          </a:graphicData>
        </a:graphic>
      </p:graphicFrame>
      <p:sp>
        <p:nvSpPr>
          <p:cNvPr id="11" name="Rectangle: Rounded Corners 10">
            <a:extLst>
              <a:ext uri="{FF2B5EF4-FFF2-40B4-BE49-F238E27FC236}">
                <a16:creationId xmlns:a16="http://schemas.microsoft.com/office/drawing/2014/main" id="{01BFE683-ACB7-483A-AACD-6DE72AE3D641}"/>
              </a:ext>
            </a:extLst>
          </p:cNvPr>
          <p:cNvSpPr/>
          <p:nvPr/>
        </p:nvSpPr>
        <p:spPr>
          <a:xfrm>
            <a:off x="0" y="154060"/>
            <a:ext cx="6875447" cy="324912"/>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63538"/>
            <a:r>
              <a:rPr lang="en-US" sz="2400" b="1" dirty="0">
                <a:solidFill>
                  <a:schemeClr val="bg1"/>
                </a:solidFill>
              </a:rPr>
              <a:t>Y2022 KEY CAPITAL PROJECTS-I</a:t>
            </a:r>
          </a:p>
        </p:txBody>
      </p:sp>
    </p:spTree>
    <p:extLst>
      <p:ext uri="{BB962C8B-B14F-4D97-AF65-F5344CB8AC3E}">
        <p14:creationId xmlns:p14="http://schemas.microsoft.com/office/powerpoint/2010/main" val="143030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F22049-60E3-4162-9B81-44B866F0C707}"/>
              </a:ext>
            </a:extLst>
          </p:cNvPr>
          <p:cNvGrpSpPr/>
          <p:nvPr/>
        </p:nvGrpSpPr>
        <p:grpSpPr>
          <a:xfrm>
            <a:off x="10244281" y="174721"/>
            <a:ext cx="1523649" cy="1156003"/>
            <a:chOff x="6877878" y="35472"/>
            <a:chExt cx="1431235" cy="1134701"/>
          </a:xfrm>
        </p:grpSpPr>
        <p:pic>
          <p:nvPicPr>
            <p:cNvPr id="3" name="Picture 2">
              <a:extLst>
                <a:ext uri="{FF2B5EF4-FFF2-40B4-BE49-F238E27FC236}">
                  <a16:creationId xmlns:a16="http://schemas.microsoft.com/office/drawing/2014/main" id="{908A8BEE-B3EC-4992-93CE-C2C1E8284C7C}"/>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2136F731-E37A-4260-B372-84049824BB13}"/>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5" name="Table 4">
            <a:extLst>
              <a:ext uri="{FF2B5EF4-FFF2-40B4-BE49-F238E27FC236}">
                <a16:creationId xmlns:a16="http://schemas.microsoft.com/office/drawing/2014/main" id="{4BBF51A5-0E94-4C37-BBA5-92FF98F6B93B}"/>
              </a:ext>
            </a:extLst>
          </p:cNvPr>
          <p:cNvGraphicFramePr>
            <a:graphicFrameLocks noGrp="1"/>
          </p:cNvGraphicFramePr>
          <p:nvPr>
            <p:extLst>
              <p:ext uri="{D42A27DB-BD31-4B8C-83A1-F6EECF244321}">
                <p14:modId xmlns:p14="http://schemas.microsoft.com/office/powerpoint/2010/main" val="2467881639"/>
              </p:ext>
            </p:extLst>
          </p:nvPr>
        </p:nvGraphicFramePr>
        <p:xfrm>
          <a:off x="483296" y="1330724"/>
          <a:ext cx="10941060" cy="515452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3704391">
                  <a:extLst>
                    <a:ext uri="{9D8B030D-6E8A-4147-A177-3AD203B41FA5}">
                      <a16:colId xmlns:a16="http://schemas.microsoft.com/office/drawing/2014/main" val="2053121025"/>
                    </a:ext>
                  </a:extLst>
                </a:gridCol>
                <a:gridCol w="5774499">
                  <a:extLst>
                    <a:ext uri="{9D8B030D-6E8A-4147-A177-3AD203B41FA5}">
                      <a16:colId xmlns:a16="http://schemas.microsoft.com/office/drawing/2014/main" val="4269356857"/>
                    </a:ext>
                  </a:extLst>
                </a:gridCol>
                <a:gridCol w="1462170">
                  <a:extLst>
                    <a:ext uri="{9D8B030D-6E8A-4147-A177-3AD203B41FA5}">
                      <a16:colId xmlns:a16="http://schemas.microsoft.com/office/drawing/2014/main" val="2020116676"/>
                    </a:ext>
                  </a:extLst>
                </a:gridCol>
              </a:tblGrid>
              <a:tr h="350877">
                <a:tc>
                  <a:txBody>
                    <a:bodyPr/>
                    <a:lstStyle/>
                    <a:p>
                      <a:pPr algn="ctr" rtl="0" fontAlgn="ctr"/>
                      <a:r>
                        <a:rPr lang="en-US" sz="1600" u="none" strike="noStrike" dirty="0">
                          <a:effectLst/>
                        </a:rPr>
                        <a:t>AGENCY </a:t>
                      </a:r>
                      <a:endParaRPr lang="en-US" sz="1600" b="1" i="0" u="none" strike="noStrike" dirty="0">
                        <a:solidFill>
                          <a:schemeClr val="bg1"/>
                        </a:solidFill>
                        <a:effectLst/>
                        <a:latin typeface="Calibri" panose="020F0502020204030204" pitchFamily="34" charset="0"/>
                      </a:endParaRPr>
                    </a:p>
                  </a:txBody>
                  <a:tcPr marL="6325" marR="6325" marT="6325" marB="0" anchor="ctr"/>
                </a:tc>
                <a:tc>
                  <a:txBody>
                    <a:bodyPr/>
                    <a:lstStyle/>
                    <a:p>
                      <a:pPr algn="ctr" rtl="0" fontAlgn="ctr"/>
                      <a:r>
                        <a:rPr lang="en-US" sz="1600" u="none" strike="noStrike" dirty="0">
                          <a:effectLst/>
                        </a:rPr>
                        <a:t>PROJECTS </a:t>
                      </a:r>
                      <a:endParaRPr lang="en-US" sz="1600" b="1" i="0" u="none" strike="noStrike" dirty="0">
                        <a:solidFill>
                          <a:schemeClr val="bg1"/>
                        </a:solidFill>
                        <a:effectLst/>
                        <a:latin typeface="Calibri" panose="020F0502020204030204" pitchFamily="34" charset="0"/>
                      </a:endParaRPr>
                    </a:p>
                  </a:txBody>
                  <a:tcPr marL="6325" marR="6325" marT="6325" marB="0" anchor="ctr"/>
                </a:tc>
                <a:tc>
                  <a:txBody>
                    <a:bodyPr/>
                    <a:lstStyle/>
                    <a:p>
                      <a:pPr algn="ctr" fontAlgn="b"/>
                      <a:r>
                        <a:rPr lang="en-US" sz="1600" u="none" strike="noStrike" dirty="0">
                          <a:effectLst/>
                        </a:rPr>
                        <a:t>AMOUNT (</a:t>
                      </a:r>
                      <a:r>
                        <a:rPr lang="en-US" sz="1600" u="none" strike="sngStrike" dirty="0">
                          <a:effectLst/>
                        </a:rPr>
                        <a:t>N</a:t>
                      </a:r>
                      <a:r>
                        <a:rPr lang="en-US" sz="1600" u="none" strike="noStrike" dirty="0">
                          <a:effectLst/>
                        </a:rPr>
                        <a:t>)</a:t>
                      </a:r>
                      <a:endParaRPr lang="en-US" sz="1600" b="1" i="0" u="none" strike="noStrike" dirty="0">
                        <a:solidFill>
                          <a:schemeClr val="bg1"/>
                        </a:solidFill>
                        <a:effectLst/>
                        <a:latin typeface="Calibri" panose="020F0502020204030204" pitchFamily="34" charset="0"/>
                      </a:endParaRPr>
                    </a:p>
                  </a:txBody>
                  <a:tcPr marL="6325" marR="6325" marT="6325" marB="0" anchor="ctr"/>
                </a:tc>
                <a:extLst>
                  <a:ext uri="{0D108BD9-81ED-4DB2-BD59-A6C34878D82A}">
                    <a16:rowId xmlns:a16="http://schemas.microsoft.com/office/drawing/2014/main" val="1658745361"/>
                  </a:ext>
                </a:extLst>
              </a:tr>
              <a:tr h="1014015">
                <a:tc>
                  <a:txBody>
                    <a:bodyPr/>
                    <a:lstStyle/>
                    <a:p>
                      <a:pPr algn="ctr" fontAlgn="b"/>
                      <a:r>
                        <a:rPr lang="en-US" sz="1200" u="none" strike="noStrike" dirty="0">
                          <a:effectLst/>
                        </a:rPr>
                        <a:t>MINISTRY OF AGRICULTURE</a:t>
                      </a:r>
                      <a:endParaRPr lang="en-US" sz="1200" b="1" i="0" u="none" strike="noStrike" dirty="0">
                        <a:solidFill>
                          <a:srgbClr val="000000"/>
                        </a:solidFill>
                        <a:effectLst/>
                        <a:latin typeface="Calibri" panose="020F0502020204030204" pitchFamily="34" charset="0"/>
                      </a:endParaRPr>
                    </a:p>
                  </a:txBody>
                  <a:tcPr marL="7952" marR="7952" marT="7952" marB="0" anchor="ctr"/>
                </a:tc>
                <a:tc>
                  <a:txBody>
                    <a:bodyPr/>
                    <a:lstStyle/>
                    <a:p>
                      <a:pPr algn="l" fontAlgn="b"/>
                      <a:r>
                        <a:rPr lang="en-US" sz="1200" u="none" strike="noStrike" dirty="0">
                          <a:effectLst/>
                        </a:rPr>
                        <a:t>Establishment of  50HA of Oil Plantation, Cashew Plantation, Intervention on Anchor Borrowers Programme, Clearing of 100HA of land at </a:t>
                      </a:r>
                      <a:r>
                        <a:rPr lang="en-US" sz="1200" u="none" strike="noStrike" dirty="0" err="1">
                          <a:effectLst/>
                        </a:rPr>
                        <a:t>Ikenne</a:t>
                      </a:r>
                      <a:r>
                        <a:rPr lang="en-US" sz="1200" u="none" strike="noStrike" dirty="0">
                          <a:effectLst/>
                        </a:rPr>
                        <a:t>, Green House development project, Procurement of  Fogging machine, </a:t>
                      </a:r>
                      <a:r>
                        <a:rPr lang="en-US" sz="1200" u="none" strike="noStrike" dirty="0" err="1">
                          <a:effectLst/>
                        </a:rPr>
                        <a:t>Motorise</a:t>
                      </a:r>
                      <a:r>
                        <a:rPr lang="en-US" sz="1200" u="none" strike="noStrike" dirty="0">
                          <a:effectLst/>
                        </a:rPr>
                        <a:t> sprayer, MF tractor, </a:t>
                      </a:r>
                      <a:r>
                        <a:rPr lang="en-US" sz="1200" u="none" strike="noStrike" dirty="0" err="1">
                          <a:effectLst/>
                        </a:rPr>
                        <a:t>Arrower</a:t>
                      </a:r>
                      <a:r>
                        <a:rPr lang="en-US" sz="1200" u="none" strike="noStrike" dirty="0">
                          <a:effectLst/>
                        </a:rPr>
                        <a:t> and Slasher, Fish farm estate, and Biological  Assets, etc.</a:t>
                      </a:r>
                      <a:endParaRPr lang="en-US" sz="1200" b="0" i="0" u="none" strike="noStrike" dirty="0">
                        <a:solidFill>
                          <a:srgbClr val="000000"/>
                        </a:solidFill>
                        <a:effectLst/>
                        <a:latin typeface="Calibri" panose="020F0502020204030204" pitchFamily="34" charset="0"/>
                      </a:endParaRPr>
                    </a:p>
                  </a:txBody>
                  <a:tcPr marL="7952" marR="7952" marT="7952" marB="0" anchor="ctr"/>
                </a:tc>
                <a:tc>
                  <a:txBody>
                    <a:bodyPr/>
                    <a:lstStyle/>
                    <a:p>
                      <a:pPr algn="ctr" fontAlgn="ctr"/>
                      <a:r>
                        <a:rPr lang="en-US" sz="1200" u="none" strike="noStrike" dirty="0">
                          <a:effectLst/>
                        </a:rPr>
                        <a:t> 2,489,129,590.49 </a:t>
                      </a:r>
                      <a:endParaRPr lang="en-US" sz="1200" b="1" i="0" u="none" strike="noStrike" dirty="0">
                        <a:solidFill>
                          <a:srgbClr val="000000"/>
                        </a:solidFill>
                        <a:effectLst/>
                        <a:latin typeface="Calibri" panose="020F0502020204030204" pitchFamily="34" charset="0"/>
                      </a:endParaRPr>
                    </a:p>
                  </a:txBody>
                  <a:tcPr marL="7952" marR="7952" marT="7952" marB="0" anchor="ctr"/>
                </a:tc>
                <a:extLst>
                  <a:ext uri="{0D108BD9-81ED-4DB2-BD59-A6C34878D82A}">
                    <a16:rowId xmlns:a16="http://schemas.microsoft.com/office/drawing/2014/main" val="2052605105"/>
                  </a:ext>
                </a:extLst>
              </a:tr>
              <a:tr h="343823">
                <a:tc>
                  <a:txBody>
                    <a:bodyPr/>
                    <a:lstStyle/>
                    <a:p>
                      <a:pPr algn="ctr" fontAlgn="b"/>
                      <a:r>
                        <a:rPr lang="en-US" sz="1200" u="none" strike="noStrike" dirty="0">
                          <a:effectLst/>
                        </a:rPr>
                        <a:t>OGUN N-CARES FADAMA </a:t>
                      </a:r>
                      <a:endParaRPr lang="en-US" sz="1200" b="1" i="0" u="none" strike="noStrike" dirty="0">
                        <a:solidFill>
                          <a:srgbClr val="000000"/>
                        </a:solidFill>
                        <a:effectLst/>
                        <a:latin typeface="Calibri" panose="020F0502020204030204" pitchFamily="34" charset="0"/>
                      </a:endParaRPr>
                    </a:p>
                  </a:txBody>
                  <a:tcPr marL="7952" marR="7952" marT="7952" marB="0" anchor="ctr"/>
                </a:tc>
                <a:tc>
                  <a:txBody>
                    <a:bodyPr/>
                    <a:lstStyle/>
                    <a:p>
                      <a:pPr algn="l" fontAlgn="b"/>
                      <a:r>
                        <a:rPr lang="en-US" sz="1200" u="none" strike="noStrike">
                          <a:effectLst/>
                        </a:rPr>
                        <a:t>Agricultural Assets for production and mitigation of food loss and wastages.</a:t>
                      </a:r>
                      <a:endParaRPr lang="en-US" sz="1200" b="0" i="0" u="none" strike="noStrike">
                        <a:solidFill>
                          <a:srgbClr val="000000"/>
                        </a:solidFill>
                        <a:effectLst/>
                        <a:latin typeface="Calibri" panose="020F0502020204030204" pitchFamily="34" charset="0"/>
                      </a:endParaRPr>
                    </a:p>
                  </a:txBody>
                  <a:tcPr marL="7952" marR="7952" marT="7952" marB="0" anchor="ctr"/>
                </a:tc>
                <a:tc>
                  <a:txBody>
                    <a:bodyPr/>
                    <a:lstStyle/>
                    <a:p>
                      <a:pPr algn="ctr" fontAlgn="ctr"/>
                      <a:r>
                        <a:rPr lang="en-US" sz="1200" u="none" strike="noStrike" dirty="0">
                          <a:effectLst/>
                        </a:rPr>
                        <a:t>660,585,100.01</a:t>
                      </a:r>
                      <a:endParaRPr lang="en-US" sz="1200" b="1" i="0" u="none" strike="noStrike" dirty="0">
                        <a:solidFill>
                          <a:srgbClr val="000000"/>
                        </a:solidFill>
                        <a:effectLst/>
                        <a:latin typeface="Calibri" panose="020F0502020204030204" pitchFamily="34" charset="0"/>
                      </a:endParaRPr>
                    </a:p>
                  </a:txBody>
                  <a:tcPr marL="7952" marR="7952" marT="7952" marB="0" anchor="ctr"/>
                </a:tc>
                <a:extLst>
                  <a:ext uri="{0D108BD9-81ED-4DB2-BD59-A6C34878D82A}">
                    <a16:rowId xmlns:a16="http://schemas.microsoft.com/office/drawing/2014/main" val="3757249868"/>
                  </a:ext>
                </a:extLst>
              </a:tr>
              <a:tr h="846468">
                <a:tc>
                  <a:txBody>
                    <a:bodyPr/>
                    <a:lstStyle/>
                    <a:p>
                      <a:pPr algn="ctr" fontAlgn="ctr"/>
                      <a:r>
                        <a:rPr lang="en-US" sz="1200" u="none" strike="noStrike" dirty="0">
                          <a:effectLst/>
                        </a:rPr>
                        <a:t>BUREAU OF ELECTRICAL ENGINEERING SERVICES (BEES)</a:t>
                      </a:r>
                      <a:endParaRPr lang="en-US" sz="1200" b="1" i="0" u="none" strike="noStrike" dirty="0">
                        <a:solidFill>
                          <a:srgbClr val="000000"/>
                        </a:solidFill>
                        <a:effectLst/>
                        <a:latin typeface="Calibri" panose="020F0502020204030204" pitchFamily="34" charset="0"/>
                      </a:endParaRPr>
                    </a:p>
                  </a:txBody>
                  <a:tcPr marL="7952" marR="7952" marT="7952" marB="0" anchor="ctr"/>
                </a:tc>
                <a:tc>
                  <a:txBody>
                    <a:bodyPr/>
                    <a:lstStyle/>
                    <a:p>
                      <a:pPr algn="l" fontAlgn="b"/>
                      <a:r>
                        <a:rPr lang="en-US" sz="1200" u="none" strike="noStrike" dirty="0">
                          <a:effectLst/>
                        </a:rPr>
                        <a:t>Procurement and Installation of 150 units of 500KVA, 33/.415KV (Unit price of ₦6,200,000 and installation price of ₦4,100,000) and 60 units of 300KVA, 33/.415KV (unit price of ₦4,700,000 and installation price of ₦3,200,000) Power Distribution Transformers </a:t>
                      </a:r>
                      <a:endParaRPr lang="en-US" sz="1200" b="0" i="0" u="none" strike="noStrike" dirty="0">
                        <a:solidFill>
                          <a:srgbClr val="000000"/>
                        </a:solidFill>
                        <a:effectLst/>
                        <a:latin typeface="Calibri" panose="020F0502020204030204" pitchFamily="34" charset="0"/>
                      </a:endParaRPr>
                    </a:p>
                  </a:txBody>
                  <a:tcPr marL="7952" marR="7952" marT="7952" marB="0" anchor="ctr"/>
                </a:tc>
                <a:tc>
                  <a:txBody>
                    <a:bodyPr/>
                    <a:lstStyle/>
                    <a:p>
                      <a:pPr algn="ctr" fontAlgn="ctr"/>
                      <a:r>
                        <a:rPr lang="en-US" sz="1200" u="none" strike="noStrike" dirty="0">
                          <a:effectLst/>
                        </a:rPr>
                        <a:t>2,019,000,000.00</a:t>
                      </a:r>
                      <a:endParaRPr lang="en-US" sz="1200" b="1" i="0" u="none" strike="noStrike" dirty="0">
                        <a:solidFill>
                          <a:srgbClr val="000000"/>
                        </a:solidFill>
                        <a:effectLst/>
                        <a:latin typeface="Calibri" panose="020F0502020204030204" pitchFamily="34" charset="0"/>
                      </a:endParaRPr>
                    </a:p>
                  </a:txBody>
                  <a:tcPr marL="7952" marR="7952" marT="7952" marB="0" anchor="ctr"/>
                </a:tc>
                <a:extLst>
                  <a:ext uri="{0D108BD9-81ED-4DB2-BD59-A6C34878D82A}">
                    <a16:rowId xmlns:a16="http://schemas.microsoft.com/office/drawing/2014/main" val="112781902"/>
                  </a:ext>
                </a:extLst>
              </a:tr>
              <a:tr h="733023">
                <a:tc rowSpan="2">
                  <a:txBody>
                    <a:bodyPr/>
                    <a:lstStyle/>
                    <a:p>
                      <a:pPr algn="ctr" fontAlgn="ctr"/>
                      <a:r>
                        <a:rPr lang="en-US" sz="1200" u="none" strike="noStrike" dirty="0">
                          <a:effectLst/>
                        </a:rPr>
                        <a:t> MINISTRY OF WORKS AND INFRASTRUCTURE</a:t>
                      </a:r>
                      <a:endParaRPr lang="en-US" sz="1200" b="1" i="0" u="none" strike="noStrike" dirty="0">
                        <a:solidFill>
                          <a:srgbClr val="000000"/>
                        </a:solidFill>
                        <a:effectLst/>
                        <a:latin typeface="Calibri" panose="020F0502020204030204" pitchFamily="34" charset="0"/>
                      </a:endParaRPr>
                    </a:p>
                  </a:txBody>
                  <a:tcPr marL="7952" marR="7952" marT="7952" marB="0" anchor="ctr"/>
                </a:tc>
                <a:tc>
                  <a:txBody>
                    <a:bodyPr/>
                    <a:lstStyle/>
                    <a:p>
                      <a:pPr algn="l" fontAlgn="b"/>
                      <a:r>
                        <a:rPr lang="en-US" sz="1200" u="none" strike="noStrike">
                          <a:effectLst/>
                        </a:rPr>
                        <a:t>Construction of Agro Cargo Airport </a:t>
                      </a:r>
                      <a:endParaRPr lang="en-US" sz="1200" b="0" i="0" u="none" strike="noStrike">
                        <a:solidFill>
                          <a:srgbClr val="000000"/>
                        </a:solidFill>
                        <a:effectLst/>
                        <a:latin typeface="Calibri" panose="020F0502020204030204" pitchFamily="34" charset="0"/>
                      </a:endParaRPr>
                    </a:p>
                  </a:txBody>
                  <a:tcPr marL="7952" marR="7952" marT="7952" marB="0" anchor="ctr"/>
                </a:tc>
                <a:tc rowSpan="2">
                  <a:txBody>
                    <a:bodyPr/>
                    <a:lstStyle/>
                    <a:p>
                      <a:pPr algn="ctr" fontAlgn="ctr"/>
                      <a:r>
                        <a:rPr lang="en-US" sz="1200" b="0" i="0" u="none" strike="noStrike" dirty="0">
                          <a:solidFill>
                            <a:srgbClr val="000000"/>
                          </a:solidFill>
                          <a:effectLst/>
                          <a:latin typeface="Calibri" panose="020F0502020204030204" pitchFamily="34" charset="0"/>
                        </a:rPr>
                        <a:t>77,647,109,653.53</a:t>
                      </a:r>
                    </a:p>
                  </a:txBody>
                  <a:tcPr marL="7952" marR="7952" marT="7952" marB="0" anchor="ctr"/>
                </a:tc>
                <a:extLst>
                  <a:ext uri="{0D108BD9-81ED-4DB2-BD59-A6C34878D82A}">
                    <a16:rowId xmlns:a16="http://schemas.microsoft.com/office/drawing/2014/main" val="3666035940"/>
                  </a:ext>
                </a:extLst>
              </a:tr>
              <a:tr h="185900">
                <a:tc vMerge="1">
                  <a:txBody>
                    <a:bodyPr/>
                    <a:lstStyle/>
                    <a:p>
                      <a:endParaRPr lang="en-US"/>
                    </a:p>
                  </a:txBody>
                  <a:tcPr/>
                </a:tc>
                <a:tc>
                  <a:txBody>
                    <a:bodyPr/>
                    <a:lstStyle/>
                    <a:p>
                      <a:pPr algn="l" fontAlgn="ctr"/>
                      <a:r>
                        <a:rPr lang="en-US" sz="1200" u="none" strike="noStrike" dirty="0">
                          <a:effectLst/>
                        </a:rPr>
                        <a:t>Cost of reconstruction and rehabilitation of Roads across the State</a:t>
                      </a:r>
                      <a:endParaRPr lang="en-US" sz="1200" b="0" i="0" u="none" strike="noStrike" dirty="0">
                        <a:solidFill>
                          <a:srgbClr val="000000"/>
                        </a:solidFill>
                        <a:effectLst/>
                        <a:latin typeface="Calibri" panose="020F0502020204030204" pitchFamily="34" charset="0"/>
                      </a:endParaRPr>
                    </a:p>
                  </a:txBody>
                  <a:tcPr marL="7952" marR="7952" marT="7952" marB="0" anchor="ctr"/>
                </a:tc>
                <a:tc vMerge="1">
                  <a:txBody>
                    <a:bodyPr/>
                    <a:lstStyle/>
                    <a:p>
                      <a:endParaRPr lang="en-US"/>
                    </a:p>
                  </a:txBody>
                  <a:tcPr/>
                </a:tc>
                <a:extLst>
                  <a:ext uri="{0D108BD9-81ED-4DB2-BD59-A6C34878D82A}">
                    <a16:rowId xmlns:a16="http://schemas.microsoft.com/office/drawing/2014/main" val="483244208"/>
                  </a:ext>
                </a:extLst>
              </a:tr>
              <a:tr h="881373">
                <a:tc rowSpan="2">
                  <a:txBody>
                    <a:bodyPr/>
                    <a:lstStyle/>
                    <a:p>
                      <a:pPr algn="ctr" fontAlgn="ctr"/>
                      <a:r>
                        <a:rPr lang="en-US" sz="1200" u="none" strike="noStrike" dirty="0">
                          <a:effectLst/>
                        </a:rPr>
                        <a:t>SPECIAL DUTIES &amp; INTER- GOVERNMENT AFFAIRS</a:t>
                      </a:r>
                      <a:endParaRPr lang="en-US" sz="1200" b="1" i="0" u="none" strike="noStrike" dirty="0">
                        <a:solidFill>
                          <a:srgbClr val="000000"/>
                        </a:solidFill>
                        <a:effectLst/>
                        <a:latin typeface="Calibri" panose="020F0502020204030204" pitchFamily="34" charset="0"/>
                      </a:endParaRPr>
                    </a:p>
                  </a:txBody>
                  <a:tcPr marL="7952" marR="7952" marT="7952" marB="0" anchor="ctr"/>
                </a:tc>
                <a:tc>
                  <a:txBody>
                    <a:bodyPr/>
                    <a:lstStyle/>
                    <a:p>
                      <a:pPr algn="l" fontAlgn="ctr"/>
                      <a:r>
                        <a:rPr lang="en-US" sz="1200" u="none" strike="noStrike" dirty="0">
                          <a:effectLst/>
                        </a:rPr>
                        <a:t>Construction of Ultra- Modern Fire Safety service station across the state (Inter - change, </a:t>
                      </a:r>
                      <a:r>
                        <a:rPr lang="en-US" sz="1200" u="none" strike="noStrike" dirty="0" err="1">
                          <a:effectLst/>
                        </a:rPr>
                        <a:t>Obantoko</a:t>
                      </a:r>
                      <a:r>
                        <a:rPr lang="en-US" sz="1200" u="none" strike="noStrike" dirty="0">
                          <a:effectLst/>
                        </a:rPr>
                        <a:t>, </a:t>
                      </a:r>
                      <a:r>
                        <a:rPr lang="en-US" sz="1200" u="none" strike="noStrike" dirty="0" err="1">
                          <a:effectLst/>
                        </a:rPr>
                        <a:t>Ijemo</a:t>
                      </a:r>
                      <a:r>
                        <a:rPr lang="en-US" sz="1200" u="none" strike="noStrike" dirty="0">
                          <a:effectLst/>
                        </a:rPr>
                        <a:t>, Abeokuta South LG, IKENNE/ ODOGBOLU, IPOKIA, AKUTE - ALAGBOLE AXIS and </a:t>
                      </a:r>
                      <a:r>
                        <a:rPr lang="en-US" sz="1200" u="none" strike="noStrike" dirty="0" err="1">
                          <a:effectLst/>
                        </a:rPr>
                        <a:t>Ita</a:t>
                      </a:r>
                      <a:r>
                        <a:rPr lang="en-US" sz="1200" u="none" strike="noStrike" dirty="0">
                          <a:effectLst/>
                        </a:rPr>
                        <a:t> -</a:t>
                      </a:r>
                      <a:r>
                        <a:rPr lang="en-US" sz="1200" u="none" strike="noStrike" dirty="0" err="1">
                          <a:effectLst/>
                        </a:rPr>
                        <a:t>Oshin</a:t>
                      </a:r>
                      <a:r>
                        <a:rPr lang="en-US" sz="1200" u="none" strike="noStrike" dirty="0">
                          <a:effectLst/>
                        </a:rPr>
                        <a:t>/</a:t>
                      </a:r>
                      <a:r>
                        <a:rPr lang="en-US" sz="1200" u="none" strike="noStrike" dirty="0" err="1">
                          <a:effectLst/>
                        </a:rPr>
                        <a:t>Oke</a:t>
                      </a:r>
                      <a:r>
                        <a:rPr lang="en-US" sz="1200" u="none" strike="noStrike" dirty="0">
                          <a:effectLst/>
                        </a:rPr>
                        <a:t> - Ata Axis Abeokuta North L.G</a:t>
                      </a:r>
                      <a:endParaRPr lang="en-US" sz="1200" b="0" i="0" u="none" strike="noStrike" dirty="0">
                        <a:solidFill>
                          <a:srgbClr val="000000"/>
                        </a:solidFill>
                        <a:effectLst/>
                        <a:latin typeface="Calibri" panose="020F0502020204030204" pitchFamily="34" charset="0"/>
                      </a:endParaRPr>
                    </a:p>
                  </a:txBody>
                  <a:tcPr marL="7952" marR="7952" marT="7952" marB="0" anchor="ctr"/>
                </a:tc>
                <a:tc rowSpan="2">
                  <a:txBody>
                    <a:bodyPr/>
                    <a:lstStyle/>
                    <a:p>
                      <a:pPr algn="ctr" fontAlgn="ctr"/>
                      <a:r>
                        <a:rPr lang="en-US" sz="1200" b="0" i="0" u="none" strike="noStrike" dirty="0">
                          <a:solidFill>
                            <a:srgbClr val="000000"/>
                          </a:solidFill>
                          <a:effectLst/>
                          <a:latin typeface="Calibri" panose="020F0502020204030204" pitchFamily="34" charset="0"/>
                        </a:rPr>
                        <a:t>598,500,001.04</a:t>
                      </a:r>
                    </a:p>
                  </a:txBody>
                  <a:tcPr marL="7952" marR="7952" marT="7952" marB="0" anchor="ctr"/>
                </a:tc>
                <a:extLst>
                  <a:ext uri="{0D108BD9-81ED-4DB2-BD59-A6C34878D82A}">
                    <a16:rowId xmlns:a16="http://schemas.microsoft.com/office/drawing/2014/main" val="2921216215"/>
                  </a:ext>
                </a:extLst>
              </a:tr>
              <a:tr h="794109">
                <a:tc vMerge="1">
                  <a:txBody>
                    <a:bodyPr/>
                    <a:lstStyle/>
                    <a:p>
                      <a:endParaRPr lang="en-US"/>
                    </a:p>
                  </a:txBody>
                  <a:tcPr/>
                </a:tc>
                <a:tc>
                  <a:txBody>
                    <a:bodyPr/>
                    <a:lstStyle/>
                    <a:p>
                      <a:pPr algn="l" fontAlgn="b"/>
                      <a:r>
                        <a:rPr lang="en-US" sz="1200" u="none" strike="noStrike" dirty="0">
                          <a:effectLst/>
                        </a:rPr>
                        <a:t>Purchase of 5 </a:t>
                      </a:r>
                      <a:r>
                        <a:rPr lang="en-US" sz="1200" u="none" strike="noStrike" dirty="0" err="1">
                          <a:effectLst/>
                        </a:rPr>
                        <a:t>nos</a:t>
                      </a:r>
                      <a:r>
                        <a:rPr lang="en-US" sz="1200" u="none" strike="noStrike" dirty="0">
                          <a:effectLst/>
                        </a:rPr>
                        <a:t> Fire Fighting Equipment ( Man Diesel</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7952" marR="7952" marT="7952" marB="0" anchor="ctr"/>
                </a:tc>
                <a:tc vMerge="1">
                  <a:txBody>
                    <a:bodyPr/>
                    <a:lstStyle/>
                    <a:p>
                      <a:endParaRPr lang="en-US"/>
                    </a:p>
                  </a:txBody>
                  <a:tcPr/>
                </a:tc>
                <a:extLst>
                  <a:ext uri="{0D108BD9-81ED-4DB2-BD59-A6C34878D82A}">
                    <a16:rowId xmlns:a16="http://schemas.microsoft.com/office/drawing/2014/main" val="3007927453"/>
                  </a:ext>
                </a:extLst>
              </a:tr>
            </a:tbl>
          </a:graphicData>
        </a:graphic>
      </p:graphicFrame>
      <p:sp>
        <p:nvSpPr>
          <p:cNvPr id="7" name="Rectangle: Rounded Corners 6">
            <a:extLst>
              <a:ext uri="{FF2B5EF4-FFF2-40B4-BE49-F238E27FC236}">
                <a16:creationId xmlns:a16="http://schemas.microsoft.com/office/drawing/2014/main" id="{0E05BA87-5A02-48D8-9DA2-65EC078D2452}"/>
              </a:ext>
            </a:extLst>
          </p:cNvPr>
          <p:cNvSpPr/>
          <p:nvPr/>
        </p:nvSpPr>
        <p:spPr>
          <a:xfrm>
            <a:off x="0" y="154060"/>
            <a:ext cx="6875447" cy="324912"/>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63538"/>
            <a:r>
              <a:rPr lang="en-US" sz="2400" b="1" dirty="0">
                <a:solidFill>
                  <a:schemeClr val="bg1"/>
                </a:solidFill>
              </a:rPr>
              <a:t>Y2022 KEY CAPITAL PROJECTS-II</a:t>
            </a:r>
          </a:p>
        </p:txBody>
      </p:sp>
    </p:spTree>
    <p:extLst>
      <p:ext uri="{BB962C8B-B14F-4D97-AF65-F5344CB8AC3E}">
        <p14:creationId xmlns:p14="http://schemas.microsoft.com/office/powerpoint/2010/main" val="145058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F22049-60E3-4162-9B81-44B866F0C707}"/>
              </a:ext>
            </a:extLst>
          </p:cNvPr>
          <p:cNvGrpSpPr/>
          <p:nvPr/>
        </p:nvGrpSpPr>
        <p:grpSpPr>
          <a:xfrm>
            <a:off x="10285846" y="50026"/>
            <a:ext cx="1523649" cy="1156003"/>
            <a:chOff x="6877878" y="35472"/>
            <a:chExt cx="1431235" cy="1134701"/>
          </a:xfrm>
        </p:grpSpPr>
        <p:pic>
          <p:nvPicPr>
            <p:cNvPr id="3" name="Picture 2">
              <a:extLst>
                <a:ext uri="{FF2B5EF4-FFF2-40B4-BE49-F238E27FC236}">
                  <a16:creationId xmlns:a16="http://schemas.microsoft.com/office/drawing/2014/main" id="{908A8BEE-B3EC-4992-93CE-C2C1E8284C7C}"/>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2136F731-E37A-4260-B372-84049824BB13}"/>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9" name="Table 8">
            <a:extLst>
              <a:ext uri="{FF2B5EF4-FFF2-40B4-BE49-F238E27FC236}">
                <a16:creationId xmlns:a16="http://schemas.microsoft.com/office/drawing/2014/main" id="{449B62D1-85D3-4C85-B964-CFFDE62BEE13}"/>
              </a:ext>
            </a:extLst>
          </p:cNvPr>
          <p:cNvGraphicFramePr>
            <a:graphicFrameLocks noGrp="1"/>
          </p:cNvGraphicFramePr>
          <p:nvPr>
            <p:extLst>
              <p:ext uri="{D42A27DB-BD31-4B8C-83A1-F6EECF244321}">
                <p14:modId xmlns:p14="http://schemas.microsoft.com/office/powerpoint/2010/main" val="3495343010"/>
              </p:ext>
            </p:extLst>
          </p:nvPr>
        </p:nvGraphicFramePr>
        <p:xfrm>
          <a:off x="593477" y="1328413"/>
          <a:ext cx="10462998" cy="5263208"/>
        </p:xfrm>
        <a:graphic>
          <a:graphicData uri="http://schemas.openxmlformats.org/drawingml/2006/table">
            <a:tbl>
              <a:tblPr firstRow="1" bandRow="1">
                <a:effectLst>
                  <a:outerShdw blurRad="63500" sx="102000" sy="102000" algn="ctr" rotWithShape="0">
                    <a:prstClr val="black">
                      <a:alpha val="40000"/>
                    </a:prstClr>
                  </a:outerShdw>
                </a:effectLst>
                <a:tableStyleId>{10A1B5D5-9B99-4C35-A422-299274C87663}</a:tableStyleId>
              </a:tblPr>
              <a:tblGrid>
                <a:gridCol w="3002026">
                  <a:extLst>
                    <a:ext uri="{9D8B030D-6E8A-4147-A177-3AD203B41FA5}">
                      <a16:colId xmlns:a16="http://schemas.microsoft.com/office/drawing/2014/main" val="3513791504"/>
                    </a:ext>
                  </a:extLst>
                </a:gridCol>
                <a:gridCol w="5327374">
                  <a:extLst>
                    <a:ext uri="{9D8B030D-6E8A-4147-A177-3AD203B41FA5}">
                      <a16:colId xmlns:a16="http://schemas.microsoft.com/office/drawing/2014/main" val="677336436"/>
                    </a:ext>
                  </a:extLst>
                </a:gridCol>
                <a:gridCol w="2133598">
                  <a:extLst>
                    <a:ext uri="{9D8B030D-6E8A-4147-A177-3AD203B41FA5}">
                      <a16:colId xmlns:a16="http://schemas.microsoft.com/office/drawing/2014/main" val="201261468"/>
                    </a:ext>
                  </a:extLst>
                </a:gridCol>
              </a:tblGrid>
              <a:tr h="365168">
                <a:tc>
                  <a:txBody>
                    <a:bodyPr/>
                    <a:lstStyle/>
                    <a:p>
                      <a:pPr algn="ctr" rtl="0" fontAlgn="ctr"/>
                      <a:r>
                        <a:rPr lang="en-US" sz="1600" u="none" strike="noStrike" dirty="0">
                          <a:effectLst/>
                        </a:rPr>
                        <a:t>AGENCY </a:t>
                      </a:r>
                      <a:endParaRPr lang="en-US" sz="1600" b="1" i="0" u="none" strike="noStrike" dirty="0">
                        <a:solidFill>
                          <a:srgbClr val="FFFF00"/>
                        </a:solidFill>
                        <a:effectLst/>
                        <a:latin typeface="Calibri" panose="020F0502020204030204" pitchFamily="34" charset="0"/>
                      </a:endParaRPr>
                    </a:p>
                  </a:txBody>
                  <a:tcPr marL="6325" marR="6325" marT="6325" marB="0" anchor="ctr"/>
                </a:tc>
                <a:tc>
                  <a:txBody>
                    <a:bodyPr/>
                    <a:lstStyle/>
                    <a:p>
                      <a:pPr algn="ctr" rtl="0" fontAlgn="ctr"/>
                      <a:r>
                        <a:rPr lang="en-US" sz="1600" u="none" strike="noStrike" dirty="0">
                          <a:effectLst/>
                        </a:rPr>
                        <a:t>PROJECTS </a:t>
                      </a:r>
                      <a:endParaRPr lang="en-US" sz="1600" b="1" i="0" u="none" strike="noStrike" dirty="0">
                        <a:solidFill>
                          <a:srgbClr val="FFFF00"/>
                        </a:solidFill>
                        <a:effectLst/>
                        <a:latin typeface="Calibri" panose="020F0502020204030204" pitchFamily="34" charset="0"/>
                      </a:endParaRPr>
                    </a:p>
                  </a:txBody>
                  <a:tcPr marL="6325" marR="6325" marT="6325" marB="0" anchor="ctr"/>
                </a:tc>
                <a:tc>
                  <a:txBody>
                    <a:bodyPr/>
                    <a:lstStyle/>
                    <a:p>
                      <a:pPr algn="ctr" fontAlgn="b"/>
                      <a:r>
                        <a:rPr lang="en-US" sz="1600" u="none" strike="noStrike" dirty="0">
                          <a:effectLst/>
                        </a:rPr>
                        <a:t>AMOUNT (</a:t>
                      </a:r>
                      <a:r>
                        <a:rPr lang="en-US" sz="1600" u="none" strike="sngStrike" dirty="0">
                          <a:effectLst/>
                        </a:rPr>
                        <a:t>N</a:t>
                      </a:r>
                      <a:r>
                        <a:rPr lang="en-US" sz="1600" u="none" strike="noStrike" dirty="0">
                          <a:effectLst/>
                        </a:rPr>
                        <a:t>)</a:t>
                      </a:r>
                      <a:endParaRPr lang="en-US" sz="1600" b="1" i="0" u="none" strike="noStrike" dirty="0">
                        <a:solidFill>
                          <a:srgbClr val="FFFF00"/>
                        </a:solidFill>
                        <a:effectLst/>
                        <a:latin typeface="Calibri" panose="020F0502020204030204" pitchFamily="34" charset="0"/>
                      </a:endParaRPr>
                    </a:p>
                  </a:txBody>
                  <a:tcPr marL="6325" marR="6325" marT="6325" marB="0" anchor="b"/>
                </a:tc>
                <a:extLst>
                  <a:ext uri="{0D108BD9-81ED-4DB2-BD59-A6C34878D82A}">
                    <a16:rowId xmlns:a16="http://schemas.microsoft.com/office/drawing/2014/main" val="1583930217"/>
                  </a:ext>
                </a:extLst>
              </a:tr>
              <a:tr h="695932">
                <a:tc rowSpan="5">
                  <a:txBody>
                    <a:bodyPr/>
                    <a:lstStyle/>
                    <a:p>
                      <a:pPr algn="ctr" fontAlgn="ctr"/>
                      <a:r>
                        <a:rPr lang="en-US" sz="1200" u="none" strike="noStrike" dirty="0">
                          <a:effectLst/>
                        </a:rPr>
                        <a:t>MINISTRY OF TRANSPORTATION</a:t>
                      </a:r>
                      <a:endParaRPr lang="en-US" sz="1200" b="1" i="0" u="none" strike="noStrike" dirty="0">
                        <a:solidFill>
                          <a:srgbClr val="000000"/>
                        </a:solidFill>
                        <a:effectLst/>
                        <a:latin typeface="Calibri" panose="020F0502020204030204" pitchFamily="34" charset="0"/>
                      </a:endParaRPr>
                    </a:p>
                  </a:txBody>
                  <a:tcPr marL="7360" marR="7360" marT="7360" marB="0" anchor="ctr"/>
                </a:tc>
                <a:tc>
                  <a:txBody>
                    <a:bodyPr/>
                    <a:lstStyle/>
                    <a:p>
                      <a:pPr algn="l" fontAlgn="b"/>
                      <a:r>
                        <a:rPr lang="en-US" sz="1200" u="none" strike="noStrike" dirty="0">
                          <a:effectLst/>
                        </a:rPr>
                        <a:t>Construction of parking lots and security post,  rehabilitation of offices and  set up of out stations </a:t>
                      </a:r>
                      <a:endParaRPr lang="en-US" sz="1200" b="0" i="0" u="none" strike="noStrike" dirty="0">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b="0" i="0" u="none" strike="noStrike" dirty="0">
                          <a:solidFill>
                            <a:srgbClr val="000000"/>
                          </a:solidFill>
                          <a:effectLst/>
                          <a:latin typeface="Calibri" panose="020F0502020204030204" pitchFamily="34" charset="0"/>
                        </a:rPr>
                        <a:t>56,508,177.88</a:t>
                      </a:r>
                    </a:p>
                  </a:txBody>
                  <a:tcPr marL="7360" marR="7360" marT="7360" marB="0" anchor="b"/>
                </a:tc>
                <a:extLst>
                  <a:ext uri="{0D108BD9-81ED-4DB2-BD59-A6C34878D82A}">
                    <a16:rowId xmlns:a16="http://schemas.microsoft.com/office/drawing/2014/main" val="2812134229"/>
                  </a:ext>
                </a:extLst>
              </a:tr>
              <a:tr h="445728">
                <a:tc vMerge="1">
                  <a:txBody>
                    <a:bodyPr/>
                    <a:lstStyle/>
                    <a:p>
                      <a:endParaRPr lang="en-US"/>
                    </a:p>
                  </a:txBody>
                  <a:tcPr/>
                </a:tc>
                <a:tc>
                  <a:txBody>
                    <a:bodyPr/>
                    <a:lstStyle/>
                    <a:p>
                      <a:pPr algn="l" fontAlgn="b"/>
                      <a:r>
                        <a:rPr lang="en-US" sz="1200" u="none" strike="noStrike">
                          <a:effectLst/>
                        </a:rPr>
                        <a:t>Preliminaries on construction of red line metro rail projects at Ijoko and IFO/PAPALANTO</a:t>
                      </a:r>
                      <a:endParaRPr lang="en-US" sz="1200" b="0" i="0" u="none" strike="noStrike">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b="0" i="0" u="none" strike="noStrike" dirty="0">
                          <a:solidFill>
                            <a:srgbClr val="000000"/>
                          </a:solidFill>
                          <a:effectLst/>
                          <a:latin typeface="Calibri" panose="020F0502020204030204" pitchFamily="34" charset="0"/>
                        </a:rPr>
                        <a:t>136,060,605.24</a:t>
                      </a:r>
                    </a:p>
                  </a:txBody>
                  <a:tcPr marL="7360" marR="7360" marT="7360" marB="0" anchor="b"/>
                </a:tc>
                <a:extLst>
                  <a:ext uri="{0D108BD9-81ED-4DB2-BD59-A6C34878D82A}">
                    <a16:rowId xmlns:a16="http://schemas.microsoft.com/office/drawing/2014/main" val="4015859024"/>
                  </a:ext>
                </a:extLst>
              </a:tr>
              <a:tr h="347967">
                <a:tc vMerge="1">
                  <a:txBody>
                    <a:bodyPr/>
                    <a:lstStyle/>
                    <a:p>
                      <a:endParaRPr lang="en-US"/>
                    </a:p>
                  </a:txBody>
                  <a:tcPr/>
                </a:tc>
                <a:tc>
                  <a:txBody>
                    <a:bodyPr/>
                    <a:lstStyle/>
                    <a:p>
                      <a:pPr algn="l" fontAlgn="b"/>
                      <a:r>
                        <a:rPr lang="en-US" sz="1200" u="none" strike="noStrike">
                          <a:effectLst/>
                        </a:rPr>
                        <a:t>Gateway airport project sited in Iperu/ Isara in Remo area of the state </a:t>
                      </a:r>
                      <a:endParaRPr lang="en-US" sz="1200" b="0" i="0" u="none" strike="noStrike">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u="none" strike="noStrike" dirty="0">
                          <a:effectLst/>
                        </a:rPr>
                        <a:t>10,735,000.00</a:t>
                      </a:r>
                      <a:endParaRPr lang="en-US" sz="1200" b="1" i="0" u="none" strike="noStrike" dirty="0">
                        <a:solidFill>
                          <a:srgbClr val="000000"/>
                        </a:solidFill>
                        <a:effectLst/>
                        <a:latin typeface="Calibri" panose="020F0502020204030204" pitchFamily="34" charset="0"/>
                      </a:endParaRPr>
                    </a:p>
                  </a:txBody>
                  <a:tcPr marL="7360" marR="7360" marT="7360" marB="0" anchor="b"/>
                </a:tc>
                <a:extLst>
                  <a:ext uri="{0D108BD9-81ED-4DB2-BD59-A6C34878D82A}">
                    <a16:rowId xmlns:a16="http://schemas.microsoft.com/office/drawing/2014/main" val="2903141295"/>
                  </a:ext>
                </a:extLst>
              </a:tr>
              <a:tr h="836776">
                <a:tc vMerge="1">
                  <a:txBody>
                    <a:bodyPr/>
                    <a:lstStyle/>
                    <a:p>
                      <a:endParaRPr lang="en-US"/>
                    </a:p>
                  </a:txBody>
                  <a:tcPr/>
                </a:tc>
                <a:tc>
                  <a:txBody>
                    <a:bodyPr/>
                    <a:lstStyle/>
                    <a:p>
                      <a:pPr algn="l" fontAlgn="b"/>
                      <a:r>
                        <a:rPr lang="en-US" sz="1200" u="none" strike="noStrike" dirty="0">
                          <a:effectLst/>
                        </a:rPr>
                        <a:t>Design and installation of solar powered wireless intelligent traffic system and rehabilitation/repairs of existing solar traffic  lights </a:t>
                      </a:r>
                      <a:endParaRPr lang="en-US" sz="1200" b="0" i="0" u="none" strike="noStrike" dirty="0">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u="none" strike="noStrike" dirty="0">
                          <a:effectLst/>
                        </a:rPr>
                        <a:t>    156,957,000.00</a:t>
                      </a:r>
                      <a:endParaRPr lang="en-US" sz="1200" b="1" i="0" u="none" strike="noStrike" dirty="0">
                        <a:solidFill>
                          <a:srgbClr val="000000"/>
                        </a:solidFill>
                        <a:effectLst/>
                        <a:latin typeface="Calibri" panose="020F0502020204030204" pitchFamily="34" charset="0"/>
                      </a:endParaRPr>
                    </a:p>
                  </a:txBody>
                  <a:tcPr marL="7360" marR="7360" marT="7360" marB="0" anchor="b"/>
                </a:tc>
                <a:extLst>
                  <a:ext uri="{0D108BD9-81ED-4DB2-BD59-A6C34878D82A}">
                    <a16:rowId xmlns:a16="http://schemas.microsoft.com/office/drawing/2014/main" val="3534645899"/>
                  </a:ext>
                </a:extLst>
              </a:tr>
              <a:tr h="1320615">
                <a:tc vMerge="1">
                  <a:txBody>
                    <a:bodyPr/>
                    <a:lstStyle/>
                    <a:p>
                      <a:endParaRPr lang="en-US"/>
                    </a:p>
                  </a:txBody>
                  <a:tcPr/>
                </a:tc>
                <a:tc>
                  <a:txBody>
                    <a:bodyPr/>
                    <a:lstStyle/>
                    <a:p>
                      <a:pPr algn="l" fontAlgn="b"/>
                      <a:r>
                        <a:rPr lang="en-US" sz="1200" u="none" strike="noStrike" dirty="0">
                          <a:effectLst/>
                        </a:rPr>
                        <a:t>Provision of directional signs, pavement marking of roads, construction of Sagamu to Berger bus mass transit bus stop/ layby, construction of bus stop/ layby for extension of bus mass transit from </a:t>
                      </a:r>
                      <a:r>
                        <a:rPr lang="en-US" sz="1200" u="none" strike="noStrike" dirty="0" err="1">
                          <a:effectLst/>
                        </a:rPr>
                        <a:t>Ita-Oshin-Adatan</a:t>
                      </a:r>
                      <a:r>
                        <a:rPr lang="en-US" sz="1200" u="none" strike="noStrike" dirty="0">
                          <a:effectLst/>
                        </a:rPr>
                        <a:t> to </a:t>
                      </a:r>
                      <a:r>
                        <a:rPr lang="en-US" sz="1200" u="none" strike="noStrike" dirty="0" err="1">
                          <a:effectLst/>
                        </a:rPr>
                        <a:t>Obantoko</a:t>
                      </a:r>
                      <a:r>
                        <a:rPr lang="en-US" sz="1200" u="none" strike="noStrike" dirty="0">
                          <a:effectLst/>
                        </a:rPr>
                        <a:t> and </a:t>
                      </a:r>
                      <a:r>
                        <a:rPr lang="en-US" sz="1200" u="none" strike="noStrike" dirty="0" err="1">
                          <a:effectLst/>
                        </a:rPr>
                        <a:t>Osiele</a:t>
                      </a:r>
                      <a:r>
                        <a:rPr lang="en-US" sz="1200" u="none" strike="noStrike" dirty="0">
                          <a:effectLst/>
                        </a:rPr>
                        <a:t>,  traffic signages and installation of height restriction barriers at approaches to overhead bridges in Ogun State </a:t>
                      </a:r>
                      <a:endParaRPr lang="en-US" sz="1200" b="0" i="0" u="none" strike="noStrike" dirty="0">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u="none" strike="noStrike" dirty="0">
                          <a:effectLst/>
                        </a:rPr>
                        <a:t>       249,331,757.80</a:t>
                      </a:r>
                      <a:endParaRPr lang="en-US" sz="1200" b="1" i="0" u="none" strike="noStrike" dirty="0">
                        <a:solidFill>
                          <a:srgbClr val="000000"/>
                        </a:solidFill>
                        <a:effectLst/>
                        <a:latin typeface="Calibri" panose="020F0502020204030204" pitchFamily="34" charset="0"/>
                      </a:endParaRPr>
                    </a:p>
                  </a:txBody>
                  <a:tcPr marL="7360" marR="7360" marT="7360" marB="0" anchor="b"/>
                </a:tc>
                <a:extLst>
                  <a:ext uri="{0D108BD9-81ED-4DB2-BD59-A6C34878D82A}">
                    <a16:rowId xmlns:a16="http://schemas.microsoft.com/office/drawing/2014/main" val="1796325505"/>
                  </a:ext>
                </a:extLst>
              </a:tr>
              <a:tr h="579944">
                <a:tc rowSpan="2">
                  <a:txBody>
                    <a:bodyPr/>
                    <a:lstStyle/>
                    <a:p>
                      <a:pPr algn="ctr" fontAlgn="ctr"/>
                      <a:r>
                        <a:rPr lang="en-US" sz="1200" u="none" strike="noStrike" dirty="0">
                          <a:effectLst/>
                        </a:rPr>
                        <a:t>MINISTRY OF RURAL DEVELOPMENT</a:t>
                      </a:r>
                      <a:endParaRPr lang="en-US" sz="1200" b="1" i="0" u="none" strike="noStrike" dirty="0">
                        <a:solidFill>
                          <a:srgbClr val="000000"/>
                        </a:solidFill>
                        <a:effectLst/>
                        <a:latin typeface="Calibri" panose="020F0502020204030204" pitchFamily="34" charset="0"/>
                      </a:endParaRPr>
                    </a:p>
                  </a:txBody>
                  <a:tcPr marL="7360" marR="7360" marT="7360" marB="0" anchor="ctr"/>
                </a:tc>
                <a:tc>
                  <a:txBody>
                    <a:bodyPr/>
                    <a:lstStyle/>
                    <a:p>
                      <a:pPr algn="l" fontAlgn="b"/>
                      <a:r>
                        <a:rPr lang="en-US" sz="1200" u="none" strike="noStrike" dirty="0">
                          <a:effectLst/>
                        </a:rPr>
                        <a:t>Construction of  Engineered (Chemical Treated) Earth roads and bridges across the state</a:t>
                      </a:r>
                      <a:endParaRPr lang="en-US" sz="1200" b="0" i="0" u="none" strike="noStrike" dirty="0">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u="none" strike="noStrike" dirty="0">
                          <a:effectLst/>
                        </a:rPr>
                        <a:t>    1,015,968,366.06</a:t>
                      </a:r>
                      <a:endParaRPr lang="en-US" sz="1200" b="1" i="0" u="none" strike="noStrike" dirty="0">
                        <a:solidFill>
                          <a:srgbClr val="000000"/>
                        </a:solidFill>
                        <a:effectLst/>
                        <a:latin typeface="Calibri" panose="020F0502020204030204" pitchFamily="34" charset="0"/>
                      </a:endParaRPr>
                    </a:p>
                  </a:txBody>
                  <a:tcPr marL="7360" marR="7360" marT="7360" marB="0" anchor="b"/>
                </a:tc>
                <a:extLst>
                  <a:ext uri="{0D108BD9-81ED-4DB2-BD59-A6C34878D82A}">
                    <a16:rowId xmlns:a16="http://schemas.microsoft.com/office/drawing/2014/main" val="172920420"/>
                  </a:ext>
                </a:extLst>
              </a:tr>
              <a:tr h="671078">
                <a:tc vMerge="1">
                  <a:txBody>
                    <a:bodyPr/>
                    <a:lstStyle/>
                    <a:p>
                      <a:endParaRPr lang="en-US"/>
                    </a:p>
                  </a:txBody>
                  <a:tcPr/>
                </a:tc>
                <a:tc>
                  <a:txBody>
                    <a:bodyPr/>
                    <a:lstStyle/>
                    <a:p>
                      <a:pPr algn="l" fontAlgn="b"/>
                      <a:r>
                        <a:rPr lang="en-US" sz="1200" u="none" strike="noStrike" dirty="0">
                          <a:effectLst/>
                        </a:rPr>
                        <a:t>Construction/Provision for electrification of selected adjoining rural communities 1 in each Senatorial District </a:t>
                      </a:r>
                      <a:endParaRPr lang="en-US" sz="1200" b="0" i="0" u="none" strike="noStrike" dirty="0">
                        <a:solidFill>
                          <a:srgbClr val="000000"/>
                        </a:solidFill>
                        <a:effectLst/>
                        <a:latin typeface="Calibri" panose="020F0502020204030204" pitchFamily="34" charset="0"/>
                      </a:endParaRPr>
                    </a:p>
                  </a:txBody>
                  <a:tcPr marL="7360" marR="7360" marT="7360" marB="0" anchor="b"/>
                </a:tc>
                <a:tc>
                  <a:txBody>
                    <a:bodyPr/>
                    <a:lstStyle/>
                    <a:p>
                      <a:pPr algn="ctr" fontAlgn="b"/>
                      <a:r>
                        <a:rPr lang="en-US" sz="1200" b="0" i="0" u="none" strike="noStrike" dirty="0">
                          <a:solidFill>
                            <a:srgbClr val="000000"/>
                          </a:solidFill>
                          <a:effectLst/>
                          <a:latin typeface="Calibri" panose="020F0502020204030204" pitchFamily="34" charset="0"/>
                        </a:rPr>
                        <a:t>     321,242,583.18</a:t>
                      </a:r>
                    </a:p>
                  </a:txBody>
                  <a:tcPr marL="7360" marR="7360" marT="7360" marB="0" anchor="b"/>
                </a:tc>
                <a:extLst>
                  <a:ext uri="{0D108BD9-81ED-4DB2-BD59-A6C34878D82A}">
                    <a16:rowId xmlns:a16="http://schemas.microsoft.com/office/drawing/2014/main" val="695426875"/>
                  </a:ext>
                </a:extLst>
              </a:tr>
            </a:tbl>
          </a:graphicData>
        </a:graphic>
      </p:graphicFrame>
      <p:sp>
        <p:nvSpPr>
          <p:cNvPr id="8" name="Rectangle: Rounded Corners 7">
            <a:extLst>
              <a:ext uri="{FF2B5EF4-FFF2-40B4-BE49-F238E27FC236}">
                <a16:creationId xmlns:a16="http://schemas.microsoft.com/office/drawing/2014/main" id="{2CF42E8A-03D6-4171-A3BE-8DC16FBCA13D}"/>
              </a:ext>
            </a:extLst>
          </p:cNvPr>
          <p:cNvSpPr/>
          <p:nvPr/>
        </p:nvSpPr>
        <p:spPr>
          <a:xfrm>
            <a:off x="0" y="154060"/>
            <a:ext cx="6875447" cy="324912"/>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63538"/>
            <a:r>
              <a:rPr lang="en-US" sz="2400" b="1" dirty="0">
                <a:solidFill>
                  <a:schemeClr val="bg1"/>
                </a:solidFill>
              </a:rPr>
              <a:t>Y2022 KEY CAPITAL PROJECTS-III</a:t>
            </a:r>
          </a:p>
        </p:txBody>
      </p:sp>
    </p:spTree>
    <p:extLst>
      <p:ext uri="{BB962C8B-B14F-4D97-AF65-F5344CB8AC3E}">
        <p14:creationId xmlns:p14="http://schemas.microsoft.com/office/powerpoint/2010/main" val="394996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F22049-60E3-4162-9B81-44B866F0C707}"/>
              </a:ext>
            </a:extLst>
          </p:cNvPr>
          <p:cNvGrpSpPr/>
          <p:nvPr/>
        </p:nvGrpSpPr>
        <p:grpSpPr>
          <a:xfrm>
            <a:off x="10543309" y="174721"/>
            <a:ext cx="1224621" cy="793754"/>
            <a:chOff x="6877878" y="35472"/>
            <a:chExt cx="1431235" cy="1316271"/>
          </a:xfrm>
        </p:grpSpPr>
        <p:pic>
          <p:nvPicPr>
            <p:cNvPr id="3" name="Picture 2">
              <a:extLst>
                <a:ext uri="{FF2B5EF4-FFF2-40B4-BE49-F238E27FC236}">
                  <a16:creationId xmlns:a16="http://schemas.microsoft.com/office/drawing/2014/main" id="{908A8BEE-B3EC-4992-93CE-C2C1E8284C7C}"/>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2136F731-E37A-4260-B372-84049824BB13}"/>
                </a:ext>
              </a:extLst>
            </p:cNvPr>
            <p:cNvSpPr txBox="1"/>
            <p:nvPr/>
          </p:nvSpPr>
          <p:spPr>
            <a:xfrm>
              <a:off x="6877878" y="739285"/>
              <a:ext cx="1258957" cy="612458"/>
            </a:xfrm>
            <a:prstGeom prst="rect">
              <a:avLst/>
            </a:prstGeom>
            <a:noFill/>
          </p:spPr>
          <p:txBody>
            <a:bodyPr wrap="square" rtlCol="0">
              <a:spAutoFit/>
            </a:bodyPr>
            <a:lstStyle/>
            <a:p>
              <a:r>
                <a:rPr lang="en-US" sz="900" b="1" i="1" dirty="0"/>
                <a:t>BUDGET</a:t>
              </a:r>
              <a:r>
                <a:rPr lang="en-US" sz="900" b="1" dirty="0"/>
                <a:t> </a:t>
              </a:r>
            </a:p>
            <a:p>
              <a:r>
                <a:rPr lang="en-US" sz="900" b="1" dirty="0"/>
                <a:t>OF RESTORATION</a:t>
              </a:r>
            </a:p>
          </p:txBody>
        </p:sp>
      </p:grpSp>
      <p:graphicFrame>
        <p:nvGraphicFramePr>
          <p:cNvPr id="13" name="Table 12">
            <a:extLst>
              <a:ext uri="{FF2B5EF4-FFF2-40B4-BE49-F238E27FC236}">
                <a16:creationId xmlns:a16="http://schemas.microsoft.com/office/drawing/2014/main" id="{96005985-4CDE-4705-AC2D-33F177A5BF22}"/>
              </a:ext>
            </a:extLst>
          </p:cNvPr>
          <p:cNvGraphicFramePr>
            <a:graphicFrameLocks noGrp="1"/>
          </p:cNvGraphicFramePr>
          <p:nvPr>
            <p:extLst>
              <p:ext uri="{D42A27DB-BD31-4B8C-83A1-F6EECF244321}">
                <p14:modId xmlns:p14="http://schemas.microsoft.com/office/powerpoint/2010/main" val="4084671269"/>
              </p:ext>
            </p:extLst>
          </p:nvPr>
        </p:nvGraphicFramePr>
        <p:xfrm>
          <a:off x="607472" y="1164205"/>
          <a:ext cx="10834061" cy="5539735"/>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3094769">
                  <a:extLst>
                    <a:ext uri="{9D8B030D-6E8A-4147-A177-3AD203B41FA5}">
                      <a16:colId xmlns:a16="http://schemas.microsoft.com/office/drawing/2014/main" val="3056309537"/>
                    </a:ext>
                  </a:extLst>
                </a:gridCol>
                <a:gridCol w="5526178">
                  <a:extLst>
                    <a:ext uri="{9D8B030D-6E8A-4147-A177-3AD203B41FA5}">
                      <a16:colId xmlns:a16="http://schemas.microsoft.com/office/drawing/2014/main" val="2400771297"/>
                    </a:ext>
                  </a:extLst>
                </a:gridCol>
                <a:gridCol w="2213114">
                  <a:extLst>
                    <a:ext uri="{9D8B030D-6E8A-4147-A177-3AD203B41FA5}">
                      <a16:colId xmlns:a16="http://schemas.microsoft.com/office/drawing/2014/main" val="2402565206"/>
                    </a:ext>
                  </a:extLst>
                </a:gridCol>
              </a:tblGrid>
              <a:tr h="532375">
                <a:tc>
                  <a:txBody>
                    <a:bodyPr/>
                    <a:lstStyle/>
                    <a:p>
                      <a:pPr algn="ctr" rtl="0" fontAlgn="ctr"/>
                      <a:r>
                        <a:rPr lang="en-US" sz="1600" u="none" strike="noStrike" dirty="0">
                          <a:effectLst/>
                        </a:rPr>
                        <a:t>AGENCY </a:t>
                      </a:r>
                      <a:endParaRPr lang="en-US" sz="1600" b="1" i="0" u="none" strike="noStrike" dirty="0">
                        <a:solidFill>
                          <a:srgbClr val="FFFF00"/>
                        </a:solidFill>
                        <a:effectLst/>
                        <a:latin typeface="Calibri" panose="020F0502020204030204" pitchFamily="34" charset="0"/>
                      </a:endParaRPr>
                    </a:p>
                  </a:txBody>
                  <a:tcPr marL="6325" marR="6325" marT="6325" marB="0" anchor="ctr"/>
                </a:tc>
                <a:tc>
                  <a:txBody>
                    <a:bodyPr/>
                    <a:lstStyle/>
                    <a:p>
                      <a:pPr algn="ctr" rtl="0" fontAlgn="ctr"/>
                      <a:r>
                        <a:rPr lang="en-US" sz="1600" u="none" strike="noStrike" dirty="0">
                          <a:effectLst/>
                        </a:rPr>
                        <a:t>PROJECTS </a:t>
                      </a:r>
                      <a:endParaRPr lang="en-US" sz="1600" b="1" i="0" u="none" strike="noStrike" dirty="0">
                        <a:solidFill>
                          <a:srgbClr val="FFFF00"/>
                        </a:solidFill>
                        <a:effectLst/>
                        <a:latin typeface="Calibri" panose="020F0502020204030204" pitchFamily="34" charset="0"/>
                      </a:endParaRPr>
                    </a:p>
                  </a:txBody>
                  <a:tcPr marL="6325" marR="6325" marT="6325" marB="0" anchor="ctr"/>
                </a:tc>
                <a:tc>
                  <a:txBody>
                    <a:bodyPr/>
                    <a:lstStyle/>
                    <a:p>
                      <a:pPr algn="ctr" fontAlgn="b"/>
                      <a:r>
                        <a:rPr lang="en-US" sz="1600" u="none" strike="noStrike" dirty="0">
                          <a:effectLst/>
                        </a:rPr>
                        <a:t>AMOUNT (</a:t>
                      </a:r>
                      <a:r>
                        <a:rPr lang="en-US" sz="1600" u="none" strike="sngStrike" dirty="0">
                          <a:effectLst/>
                        </a:rPr>
                        <a:t>N</a:t>
                      </a:r>
                      <a:r>
                        <a:rPr lang="en-US" sz="1600" u="none" strike="noStrike" dirty="0">
                          <a:effectLst/>
                        </a:rPr>
                        <a:t>)</a:t>
                      </a:r>
                      <a:endParaRPr lang="en-US" sz="1600" b="1" i="0" u="none" strike="noStrike" dirty="0">
                        <a:solidFill>
                          <a:srgbClr val="FFFF00"/>
                        </a:solidFill>
                        <a:effectLst/>
                        <a:latin typeface="Calibri" panose="020F0502020204030204" pitchFamily="34" charset="0"/>
                      </a:endParaRPr>
                    </a:p>
                  </a:txBody>
                  <a:tcPr marL="6325" marR="6325" marT="6325" marB="0" anchor="b"/>
                </a:tc>
                <a:extLst>
                  <a:ext uri="{0D108BD9-81ED-4DB2-BD59-A6C34878D82A}">
                    <a16:rowId xmlns:a16="http://schemas.microsoft.com/office/drawing/2014/main" val="756692138"/>
                  </a:ext>
                </a:extLst>
              </a:tr>
              <a:tr h="532375">
                <a:tc rowSpan="4">
                  <a:txBody>
                    <a:bodyPr/>
                    <a:lstStyle/>
                    <a:p>
                      <a:pPr algn="ctr" fontAlgn="ctr"/>
                      <a:r>
                        <a:rPr lang="en-US" sz="1200" u="none" strike="noStrike" dirty="0">
                          <a:effectLst/>
                        </a:rPr>
                        <a:t>RURAL ACCESS AND AGRICULTURAL MARKETING PROJECT (RAAMP)</a:t>
                      </a:r>
                      <a:endParaRPr lang="en-US" sz="1200" b="1" i="0" u="none" strike="noStrike" dirty="0">
                        <a:solidFill>
                          <a:schemeClr val="tx1"/>
                        </a:solidFill>
                        <a:effectLst/>
                        <a:latin typeface="Calibri" panose="020F0502020204030204" pitchFamily="34" charset="0"/>
                      </a:endParaRPr>
                    </a:p>
                  </a:txBody>
                  <a:tcPr marL="6512" marR="6512" marT="6512" marB="0" anchor="ctr"/>
                </a:tc>
                <a:tc>
                  <a:txBody>
                    <a:bodyPr/>
                    <a:lstStyle/>
                    <a:p>
                      <a:pPr marL="82550" indent="0" algn="l" fontAlgn="b"/>
                      <a:r>
                        <a:rPr lang="en-US" sz="1200" u="none" strike="noStrike" dirty="0">
                          <a:effectLst/>
                        </a:rPr>
                        <a:t>Physical Improvement of </a:t>
                      </a:r>
                      <a:r>
                        <a:rPr lang="en-US" sz="1200" u="none" strike="noStrike" dirty="0" err="1">
                          <a:effectLst/>
                        </a:rPr>
                        <a:t>Agro</a:t>
                      </a:r>
                      <a:r>
                        <a:rPr lang="en-US" sz="1200" u="none" strike="noStrike" dirty="0">
                          <a:effectLst/>
                        </a:rPr>
                        <a:t>-Logistics Centre (markets with modern </a:t>
                      </a:r>
                      <a:r>
                        <a:rPr lang="en-US" sz="1200" u="none" strike="noStrike" dirty="0" err="1">
                          <a:effectLst/>
                        </a:rPr>
                        <a:t>agro</a:t>
                      </a:r>
                      <a:r>
                        <a:rPr lang="en-US" sz="1200" u="none" strike="noStrike" dirty="0">
                          <a:effectLst/>
                        </a:rPr>
                        <a:t> logistics facilities) under Component A.1c of the project component analysis.</a:t>
                      </a:r>
                      <a:endParaRPr lang="en-US" sz="1200" b="0" i="0" u="none" strike="noStrike" dirty="0">
                        <a:solidFill>
                          <a:schemeClr val="tx1"/>
                        </a:solidFill>
                        <a:effectLst/>
                        <a:latin typeface="Calibri" panose="020F0502020204030204" pitchFamily="34" charset="0"/>
                      </a:endParaRPr>
                    </a:p>
                  </a:txBody>
                  <a:tcPr marL="6512" marR="6512" marT="6512" marB="0" anchor="b"/>
                </a:tc>
                <a:tc>
                  <a:txBody>
                    <a:bodyPr/>
                    <a:lstStyle/>
                    <a:p>
                      <a:pPr algn="ctr" fontAlgn="b"/>
                      <a:r>
                        <a:rPr lang="en-US" sz="1200" b="0" i="0" u="none" strike="noStrike" dirty="0">
                          <a:solidFill>
                            <a:schemeClr val="tx1"/>
                          </a:solidFill>
                          <a:effectLst/>
                          <a:latin typeface="Calibri" panose="020F0502020204030204" pitchFamily="34" charset="0"/>
                        </a:rPr>
                        <a:t>465,471,684.17</a:t>
                      </a:r>
                    </a:p>
                  </a:txBody>
                  <a:tcPr marL="6512" marR="6512" marT="6512" marB="0" anchor="b"/>
                </a:tc>
                <a:extLst>
                  <a:ext uri="{0D108BD9-81ED-4DB2-BD59-A6C34878D82A}">
                    <a16:rowId xmlns:a16="http://schemas.microsoft.com/office/drawing/2014/main" val="3544011689"/>
                  </a:ext>
                </a:extLst>
              </a:tr>
              <a:tr h="633780">
                <a:tc vMerge="1">
                  <a:txBody>
                    <a:bodyPr/>
                    <a:lstStyle/>
                    <a:p>
                      <a:endParaRPr lang="en-US"/>
                    </a:p>
                  </a:txBody>
                  <a:tcPr/>
                </a:tc>
                <a:tc>
                  <a:txBody>
                    <a:bodyPr/>
                    <a:lstStyle/>
                    <a:p>
                      <a:pPr marL="82550" indent="0" algn="l" defTabSz="914400" rtl="0" eaLnBrk="1" fontAlgn="b" latinLnBrk="0" hangingPunct="1"/>
                      <a:r>
                        <a:rPr lang="en-US" sz="1200" u="none" strike="noStrike" kern="1200" dirty="0">
                          <a:effectLst/>
                        </a:rPr>
                        <a:t>Physical improvement/upgrading of Rural Roads 60km of rural roads as per project development objective under Component A.1a of the project component analysis</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b="0" u="none" strike="noStrike" dirty="0">
                          <a:effectLst/>
                        </a:rPr>
                        <a:t>2,495,951,533.71</a:t>
                      </a:r>
                      <a:endParaRPr lang="en-US" sz="1200" b="0"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3425390730"/>
                  </a:ext>
                </a:extLst>
              </a:tr>
              <a:tr h="532375">
                <a:tc vMerge="1">
                  <a:txBody>
                    <a:bodyPr/>
                    <a:lstStyle/>
                    <a:p>
                      <a:endParaRPr lang="en-US"/>
                    </a:p>
                  </a:txBody>
                  <a:tcPr/>
                </a:tc>
                <a:tc>
                  <a:txBody>
                    <a:bodyPr/>
                    <a:lstStyle/>
                    <a:p>
                      <a:pPr marL="82550" indent="0" algn="l" defTabSz="914400" rtl="0" eaLnBrk="1" fontAlgn="b" latinLnBrk="0" hangingPunct="1"/>
                      <a:r>
                        <a:rPr lang="en-US" sz="1200" u="none" strike="noStrike" kern="1200" dirty="0">
                          <a:effectLst/>
                        </a:rPr>
                        <a:t>Backlog Maintenance of 70km Roads of rural roads as per project development objective under Component B.1a of the project component analysis</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u="none" strike="noStrike" dirty="0">
                          <a:effectLst/>
                        </a:rPr>
                        <a:t>729,459,370.24</a:t>
                      </a:r>
                      <a:endParaRPr lang="en-US" sz="1200" b="1"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2882875863"/>
                  </a:ext>
                </a:extLst>
              </a:tr>
              <a:tr h="532375">
                <a:tc vMerge="1">
                  <a:txBody>
                    <a:bodyPr/>
                    <a:lstStyle/>
                    <a:p>
                      <a:endParaRPr lang="en-US"/>
                    </a:p>
                  </a:txBody>
                  <a:tcPr/>
                </a:tc>
                <a:tc>
                  <a:txBody>
                    <a:bodyPr/>
                    <a:lstStyle/>
                    <a:p>
                      <a:pPr marL="82550" indent="0" algn="l" defTabSz="914400" rtl="0" eaLnBrk="1" fontAlgn="b" latinLnBrk="0" hangingPunct="1"/>
                      <a:r>
                        <a:rPr lang="en-US" sz="1200" u="none" strike="noStrike" kern="1200" dirty="0">
                          <a:effectLst/>
                        </a:rPr>
                        <a:t>Spot Improvement of 100km roads of rural roads as per project development objective under Component B.1b of the project component analysis</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b="0" i="0" u="none" strike="noStrike" dirty="0">
                          <a:solidFill>
                            <a:schemeClr val="tx1"/>
                          </a:solidFill>
                          <a:effectLst/>
                          <a:latin typeface="Calibri" panose="020F0502020204030204" pitchFamily="34" charset="0"/>
                        </a:rPr>
                        <a:t>1,001,069,814.83</a:t>
                      </a:r>
                    </a:p>
                  </a:txBody>
                  <a:tcPr marL="6512" marR="6512" marT="6512" marB="0" anchor="b"/>
                </a:tc>
                <a:extLst>
                  <a:ext uri="{0D108BD9-81ED-4DB2-BD59-A6C34878D82A}">
                    <a16:rowId xmlns:a16="http://schemas.microsoft.com/office/drawing/2014/main" val="2169149101"/>
                  </a:ext>
                </a:extLst>
              </a:tr>
              <a:tr h="401145">
                <a:tc rowSpan="2">
                  <a:txBody>
                    <a:bodyPr/>
                    <a:lstStyle/>
                    <a:p>
                      <a:pPr algn="ctr" fontAlgn="ctr"/>
                      <a:r>
                        <a:rPr lang="en-US" sz="1200" u="none" strike="noStrike" dirty="0">
                          <a:effectLst/>
                        </a:rPr>
                        <a:t>HOUSING PROJECT</a:t>
                      </a:r>
                      <a:endParaRPr lang="en-US" sz="1200" b="1" i="0" u="none" strike="noStrike" dirty="0">
                        <a:solidFill>
                          <a:schemeClr val="tx1"/>
                        </a:solidFill>
                        <a:effectLst/>
                        <a:latin typeface="Calibri" panose="020F0502020204030204" pitchFamily="34" charset="0"/>
                      </a:endParaRPr>
                    </a:p>
                  </a:txBody>
                  <a:tcPr marL="6512" marR="6512" marT="6512" marB="0" anchor="ctr"/>
                </a:tc>
                <a:tc>
                  <a:txBody>
                    <a:bodyPr/>
                    <a:lstStyle/>
                    <a:p>
                      <a:pPr marL="82550" indent="0" algn="l" defTabSz="914400" rtl="0" eaLnBrk="1" fontAlgn="b" latinLnBrk="0" hangingPunct="1"/>
                      <a:r>
                        <a:rPr lang="en-US" sz="1200" u="none" strike="noStrike" kern="1200" dirty="0">
                          <a:effectLst/>
                        </a:rPr>
                        <a:t> Construction of 2-bedroom bungalow apartment in various locations across the state. </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b="0" i="0" u="none" strike="noStrike" dirty="0">
                          <a:solidFill>
                            <a:schemeClr val="tx1"/>
                          </a:solidFill>
                          <a:effectLst/>
                          <a:latin typeface="Calibri" panose="020F0502020204030204" pitchFamily="34" charset="0"/>
                        </a:rPr>
                        <a:t>3,530,443,617.90</a:t>
                      </a:r>
                    </a:p>
                  </a:txBody>
                  <a:tcPr marL="6512" marR="6512" marT="6512" marB="0" anchor="b"/>
                </a:tc>
                <a:extLst>
                  <a:ext uri="{0D108BD9-81ED-4DB2-BD59-A6C34878D82A}">
                    <a16:rowId xmlns:a16="http://schemas.microsoft.com/office/drawing/2014/main" val="1825200820"/>
                  </a:ext>
                </a:extLst>
              </a:tr>
              <a:tr h="305706">
                <a:tc vMerge="1">
                  <a:txBody>
                    <a:bodyPr/>
                    <a:lstStyle/>
                    <a:p>
                      <a:endParaRPr lang="en-US"/>
                    </a:p>
                  </a:txBody>
                  <a:tcPr/>
                </a:tc>
                <a:tc>
                  <a:txBody>
                    <a:bodyPr/>
                    <a:lstStyle/>
                    <a:p>
                      <a:pPr marL="82550" indent="0" algn="l" defTabSz="914400" rtl="0" eaLnBrk="1" fontAlgn="b" latinLnBrk="0" hangingPunct="1"/>
                      <a:r>
                        <a:rPr lang="en-US" sz="1200" u="none" strike="noStrike" kern="1200" dirty="0">
                          <a:effectLst/>
                        </a:rPr>
                        <a:t>Development of new low-cost residential estates in different locations state-wide</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endParaRPr lang="en-US" sz="1200" b="1"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1812479591"/>
                  </a:ext>
                </a:extLst>
              </a:tr>
              <a:tr h="532375">
                <a:tc rowSpan="2">
                  <a:txBody>
                    <a:bodyPr/>
                    <a:lstStyle/>
                    <a:p>
                      <a:pPr algn="ctr" fontAlgn="ctr"/>
                      <a:r>
                        <a:rPr lang="en-US" sz="1200" u="none" strike="noStrike" dirty="0">
                          <a:effectLst/>
                        </a:rPr>
                        <a:t>WATER CORP0RATION</a:t>
                      </a:r>
                      <a:endParaRPr lang="en-US" sz="1200" b="1" i="0" u="none" strike="noStrike" dirty="0">
                        <a:solidFill>
                          <a:schemeClr val="tx1"/>
                        </a:solidFill>
                        <a:effectLst/>
                        <a:latin typeface="Calibri" panose="020F0502020204030204" pitchFamily="34" charset="0"/>
                      </a:endParaRPr>
                    </a:p>
                  </a:txBody>
                  <a:tcPr marL="6512" marR="6512" marT="6512" marB="0" anchor="ctr"/>
                </a:tc>
                <a:tc>
                  <a:txBody>
                    <a:bodyPr/>
                    <a:lstStyle/>
                    <a:p>
                      <a:pPr marL="82550" indent="0" algn="l" defTabSz="914400" rtl="0" eaLnBrk="1" fontAlgn="b" latinLnBrk="0" hangingPunct="1"/>
                      <a:r>
                        <a:rPr lang="en-US" sz="1200" u="none" strike="noStrike" kern="1200" dirty="0">
                          <a:effectLst/>
                        </a:rPr>
                        <a:t>Construction of water distribution network  to improve the population with access to potable water supply in Abeokuta, </a:t>
                      </a:r>
                      <a:r>
                        <a:rPr lang="en-US" sz="1200" u="none" strike="noStrike" kern="1200" dirty="0" err="1">
                          <a:effectLst/>
                        </a:rPr>
                        <a:t>Ayetoro</a:t>
                      </a:r>
                      <a:r>
                        <a:rPr lang="en-US" sz="1200" u="none" strike="noStrike" kern="1200" dirty="0">
                          <a:effectLst/>
                        </a:rPr>
                        <a:t> and Ijebu-Ode</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u="none" strike="noStrike" dirty="0">
                          <a:effectLst/>
                        </a:rPr>
                        <a:t>736,001,277.79</a:t>
                      </a:r>
                      <a:endParaRPr lang="en-US" sz="1200" b="1"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1804072001"/>
                  </a:ext>
                </a:extLst>
              </a:tr>
              <a:tr h="663606">
                <a:tc vMerge="1">
                  <a:txBody>
                    <a:bodyPr/>
                    <a:lstStyle/>
                    <a:p>
                      <a:endParaRPr lang="en-US"/>
                    </a:p>
                  </a:txBody>
                  <a:tcPr/>
                </a:tc>
                <a:tc>
                  <a:txBody>
                    <a:bodyPr/>
                    <a:lstStyle/>
                    <a:p>
                      <a:pPr marL="82550" indent="0" algn="l" defTabSz="914400" rtl="0" eaLnBrk="1" fontAlgn="b" latinLnBrk="0" hangingPunct="1"/>
                      <a:r>
                        <a:rPr lang="en-US" sz="1200" u="none" strike="noStrike" kern="1200" dirty="0">
                          <a:effectLst/>
                        </a:rPr>
                        <a:t>Complete Rehabilitation of </a:t>
                      </a:r>
                      <a:r>
                        <a:rPr lang="en-US" sz="1200" u="none" strike="noStrike" kern="1200" dirty="0" err="1">
                          <a:effectLst/>
                        </a:rPr>
                        <a:t>Ogere</a:t>
                      </a:r>
                      <a:r>
                        <a:rPr lang="en-US" sz="1200" u="none" strike="noStrike" kern="1200" dirty="0">
                          <a:effectLst/>
                        </a:rPr>
                        <a:t> Water Treatment Plant (B) and equipment to include provision of river bed batteries of boreholes to improve the output capacity from 3.0mld to 6.8mld</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u="none" strike="noStrike" dirty="0">
                          <a:effectLst/>
                        </a:rPr>
                        <a:t>672,842,271.81</a:t>
                      </a:r>
                      <a:endParaRPr lang="en-US" sz="1200" b="1"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1754168479"/>
                  </a:ext>
                </a:extLst>
              </a:tr>
              <a:tr h="426249">
                <a:tc rowSpan="2">
                  <a:txBody>
                    <a:bodyPr/>
                    <a:lstStyle/>
                    <a:p>
                      <a:pPr algn="ctr" fontAlgn="ctr"/>
                      <a:r>
                        <a:rPr lang="en-US" sz="1200" u="none" strike="noStrike" dirty="0">
                          <a:effectLst/>
                        </a:rPr>
                        <a:t>OPIC</a:t>
                      </a:r>
                      <a:endParaRPr lang="en-US" sz="1200" b="1" i="0" u="none" strike="noStrike" dirty="0">
                        <a:solidFill>
                          <a:schemeClr val="tx1"/>
                        </a:solidFill>
                        <a:effectLst/>
                        <a:latin typeface="Calibri" panose="020F0502020204030204" pitchFamily="34" charset="0"/>
                      </a:endParaRPr>
                    </a:p>
                  </a:txBody>
                  <a:tcPr marL="6512" marR="6512" marT="6512" marB="0" anchor="ctr"/>
                </a:tc>
                <a:tc>
                  <a:txBody>
                    <a:bodyPr/>
                    <a:lstStyle/>
                    <a:p>
                      <a:pPr marL="82550" indent="0" algn="l" defTabSz="914400" rtl="0" eaLnBrk="1" fontAlgn="b" latinLnBrk="0" hangingPunct="1"/>
                      <a:r>
                        <a:rPr lang="en-US" sz="1200" u="none" strike="noStrike" kern="1200" dirty="0">
                          <a:effectLst/>
                        </a:rPr>
                        <a:t>Completion of 12 Unit 4 B/RM Semi-detached to carcass level @ (PHASE </a:t>
                      </a:r>
                      <a:r>
                        <a:rPr lang="en-US" sz="1200" u="none" strike="noStrike" kern="1200" dirty="0" err="1">
                          <a:effectLst/>
                        </a:rPr>
                        <a:t>ll</a:t>
                      </a:r>
                      <a:r>
                        <a:rPr lang="en-US" sz="1200" u="none" strike="noStrike" kern="1200" dirty="0">
                          <a:effectLst/>
                        </a:rPr>
                        <a:t> KING'S COURT ESTATE) </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u="none" strike="noStrike" dirty="0">
                          <a:effectLst/>
                        </a:rPr>
                        <a:t>2,146,380,460.34</a:t>
                      </a:r>
                      <a:endParaRPr lang="en-US" sz="1200" b="1"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3381050831"/>
                  </a:ext>
                </a:extLst>
              </a:tr>
              <a:tr h="447374">
                <a:tc vMerge="1">
                  <a:txBody>
                    <a:bodyPr/>
                    <a:lstStyle/>
                    <a:p>
                      <a:endParaRPr lang="en-US"/>
                    </a:p>
                  </a:txBody>
                  <a:tcPr/>
                </a:tc>
                <a:tc>
                  <a:txBody>
                    <a:bodyPr/>
                    <a:lstStyle/>
                    <a:p>
                      <a:pPr marL="82550" indent="0" algn="l" defTabSz="914400" rtl="0" eaLnBrk="1" fontAlgn="b" latinLnBrk="0" hangingPunct="1"/>
                      <a:r>
                        <a:rPr lang="en-US" sz="1200" u="none" strike="noStrike" kern="1200" dirty="0">
                          <a:effectLst/>
                        </a:rPr>
                        <a:t>Opening up of Internal Access Road at </a:t>
                      </a:r>
                      <a:r>
                        <a:rPr lang="en-US" sz="1200" u="none" strike="noStrike" kern="1200" dirty="0" err="1">
                          <a:effectLst/>
                        </a:rPr>
                        <a:t>Agbara</a:t>
                      </a:r>
                      <a:r>
                        <a:rPr lang="en-US" sz="1200" u="none" strike="noStrike" kern="1200" dirty="0">
                          <a:effectLst/>
                        </a:rPr>
                        <a:t> and Construction of Internal Road at King’s Court Estate Phase II</a:t>
                      </a:r>
                      <a:endParaRPr lang="en-US" sz="1200" b="0" u="none" strike="noStrike" kern="1200" dirty="0">
                        <a:solidFill>
                          <a:schemeClr val="tx1"/>
                        </a:solidFill>
                        <a:effectLst/>
                        <a:latin typeface="+mn-lt"/>
                        <a:ea typeface="+mn-ea"/>
                        <a:cs typeface="+mn-cs"/>
                      </a:endParaRPr>
                    </a:p>
                  </a:txBody>
                  <a:tcPr marL="6512" marR="6512" marT="6512" marB="0" anchor="b"/>
                </a:tc>
                <a:tc>
                  <a:txBody>
                    <a:bodyPr/>
                    <a:lstStyle/>
                    <a:p>
                      <a:pPr algn="ctr" fontAlgn="b"/>
                      <a:r>
                        <a:rPr lang="en-US" sz="1200" u="none" strike="noStrike" dirty="0">
                          <a:effectLst/>
                        </a:rPr>
                        <a:t>466,191,396.35</a:t>
                      </a:r>
                      <a:endParaRPr lang="en-US" sz="1200" b="1" i="0" u="none" strike="noStrike" dirty="0">
                        <a:solidFill>
                          <a:schemeClr val="tx1"/>
                        </a:solidFill>
                        <a:effectLst/>
                        <a:latin typeface="Calibri" panose="020F0502020204030204" pitchFamily="34" charset="0"/>
                      </a:endParaRPr>
                    </a:p>
                  </a:txBody>
                  <a:tcPr marL="6512" marR="6512" marT="6512" marB="0" anchor="b"/>
                </a:tc>
                <a:extLst>
                  <a:ext uri="{0D108BD9-81ED-4DB2-BD59-A6C34878D82A}">
                    <a16:rowId xmlns:a16="http://schemas.microsoft.com/office/drawing/2014/main" val="990800504"/>
                  </a:ext>
                </a:extLst>
              </a:tr>
            </a:tbl>
          </a:graphicData>
        </a:graphic>
      </p:graphicFrame>
      <p:sp>
        <p:nvSpPr>
          <p:cNvPr id="8" name="Rectangle: Rounded Corners 7">
            <a:extLst>
              <a:ext uri="{FF2B5EF4-FFF2-40B4-BE49-F238E27FC236}">
                <a16:creationId xmlns:a16="http://schemas.microsoft.com/office/drawing/2014/main" id="{350D7B3F-8D5A-4482-B403-03BE668F8885}"/>
              </a:ext>
            </a:extLst>
          </p:cNvPr>
          <p:cNvSpPr/>
          <p:nvPr/>
        </p:nvSpPr>
        <p:spPr>
          <a:xfrm>
            <a:off x="0" y="154060"/>
            <a:ext cx="6875447" cy="324912"/>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63538"/>
            <a:r>
              <a:rPr lang="en-US" sz="2400" b="1" dirty="0">
                <a:solidFill>
                  <a:schemeClr val="bg1"/>
                </a:solidFill>
              </a:rPr>
              <a:t>Y2022 KEY CAPITAL PROJECTS-IV</a:t>
            </a:r>
          </a:p>
        </p:txBody>
      </p:sp>
    </p:spTree>
    <p:extLst>
      <p:ext uri="{BB962C8B-B14F-4D97-AF65-F5344CB8AC3E}">
        <p14:creationId xmlns:p14="http://schemas.microsoft.com/office/powerpoint/2010/main" val="86193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EF8CD2-4716-4667-B4EF-F707C098522B}"/>
              </a:ext>
            </a:extLst>
          </p:cNvPr>
          <p:cNvGrpSpPr/>
          <p:nvPr/>
        </p:nvGrpSpPr>
        <p:grpSpPr>
          <a:xfrm>
            <a:off x="10244281" y="174721"/>
            <a:ext cx="1523649" cy="1156003"/>
            <a:chOff x="6877878" y="35472"/>
            <a:chExt cx="1431235" cy="1134701"/>
          </a:xfrm>
        </p:grpSpPr>
        <p:pic>
          <p:nvPicPr>
            <p:cNvPr id="11" name="Picture 10">
              <a:extLst>
                <a:ext uri="{FF2B5EF4-FFF2-40B4-BE49-F238E27FC236}">
                  <a16:creationId xmlns:a16="http://schemas.microsoft.com/office/drawing/2014/main" id="{E72D167B-A2DD-4F69-A96A-93AFCE25D060}"/>
                </a:ext>
              </a:extLst>
            </p:cNvPr>
            <p:cNvPicPr>
              <a:picLocks noChangeAspect="1"/>
            </p:cNvPicPr>
            <p:nvPr/>
          </p:nvPicPr>
          <p:blipFill>
            <a:blip r:embed="rId2"/>
            <a:stretch>
              <a:fillRect/>
            </a:stretch>
          </p:blipFill>
          <p:spPr>
            <a:xfrm>
              <a:off x="6972508" y="35472"/>
              <a:ext cx="1336605" cy="703814"/>
            </a:xfrm>
            <a:prstGeom prst="rect">
              <a:avLst/>
            </a:prstGeom>
          </p:spPr>
        </p:pic>
        <p:sp>
          <p:nvSpPr>
            <p:cNvPr id="12" name="TextBox 11">
              <a:extLst>
                <a:ext uri="{FF2B5EF4-FFF2-40B4-BE49-F238E27FC236}">
                  <a16:creationId xmlns:a16="http://schemas.microsoft.com/office/drawing/2014/main" id="{5023E6A7-E1EC-4542-9E62-F8B0A8F84F70}"/>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aphicFrame>
        <p:nvGraphicFramePr>
          <p:cNvPr id="17" name="Diagram 16">
            <a:extLst>
              <a:ext uri="{FF2B5EF4-FFF2-40B4-BE49-F238E27FC236}">
                <a16:creationId xmlns:a16="http://schemas.microsoft.com/office/drawing/2014/main" id="{F650A751-98CE-4F87-95C1-3C547982F7F0}"/>
              </a:ext>
            </a:extLst>
          </p:cNvPr>
          <p:cNvGraphicFramePr/>
          <p:nvPr>
            <p:extLst>
              <p:ext uri="{D42A27DB-BD31-4B8C-83A1-F6EECF244321}">
                <p14:modId xmlns:p14="http://schemas.microsoft.com/office/powerpoint/2010/main" val="3473822533"/>
              </p:ext>
            </p:extLst>
          </p:nvPr>
        </p:nvGraphicFramePr>
        <p:xfrm>
          <a:off x="123687" y="174720"/>
          <a:ext cx="8013148" cy="5562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8F8CA49F-7D07-4B17-8125-CBFCD6C3D329}"/>
              </a:ext>
            </a:extLst>
          </p:cNvPr>
          <p:cNvSpPr txBox="1"/>
          <p:nvPr/>
        </p:nvSpPr>
        <p:spPr>
          <a:xfrm>
            <a:off x="2824834" y="3680791"/>
            <a:ext cx="2610854" cy="1815882"/>
          </a:xfrm>
          <a:prstGeom prst="rect">
            <a:avLst/>
          </a:prstGeom>
          <a:noFill/>
        </p:spPr>
        <p:txBody>
          <a:bodyPr wrap="square">
            <a:spAutoFit/>
          </a:bodyPr>
          <a:lstStyle/>
          <a:p>
            <a:pPr marL="0" indent="0">
              <a:buNone/>
            </a:pPr>
            <a:r>
              <a:rPr lang="en-US" sz="1600" dirty="0"/>
              <a:t>Visit Budget Execution Archives, Ogun State Government official website for the  Ogun State approved Budget 2022 Town Hall Meetings held in October 2021.</a:t>
            </a:r>
          </a:p>
        </p:txBody>
      </p:sp>
      <p:graphicFrame>
        <p:nvGraphicFramePr>
          <p:cNvPr id="20" name="Content Placeholder 2">
            <a:extLst>
              <a:ext uri="{FF2B5EF4-FFF2-40B4-BE49-F238E27FC236}">
                <a16:creationId xmlns:a16="http://schemas.microsoft.com/office/drawing/2014/main" id="{1702D92F-6276-4EC3-8332-D748EF6CB11D}"/>
              </a:ext>
            </a:extLst>
          </p:cNvPr>
          <p:cNvGraphicFramePr>
            <a:graphicFrameLocks/>
          </p:cNvGraphicFramePr>
          <p:nvPr>
            <p:extLst>
              <p:ext uri="{D42A27DB-BD31-4B8C-83A1-F6EECF244321}">
                <p14:modId xmlns:p14="http://schemas.microsoft.com/office/powerpoint/2010/main" val="2824316435"/>
              </p:ext>
            </p:extLst>
          </p:nvPr>
        </p:nvGraphicFramePr>
        <p:xfrm>
          <a:off x="5448940" y="3187150"/>
          <a:ext cx="3627652" cy="34961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Box 24">
            <a:extLst>
              <a:ext uri="{FF2B5EF4-FFF2-40B4-BE49-F238E27FC236}">
                <a16:creationId xmlns:a16="http://schemas.microsoft.com/office/drawing/2014/main" id="{8E1CBDEC-853F-4DF4-9B86-24FCC5E45F2F}"/>
              </a:ext>
            </a:extLst>
          </p:cNvPr>
          <p:cNvSpPr txBox="1"/>
          <p:nvPr/>
        </p:nvSpPr>
        <p:spPr>
          <a:xfrm>
            <a:off x="265043" y="3680791"/>
            <a:ext cx="2199861" cy="1323439"/>
          </a:xfrm>
          <a:prstGeom prst="rect">
            <a:avLst/>
          </a:prstGeom>
          <a:noFill/>
        </p:spPr>
        <p:txBody>
          <a:bodyPr wrap="square" rtlCol="0">
            <a:spAutoFit/>
          </a:bodyPr>
          <a:lstStyle/>
          <a:p>
            <a:pPr algn="just"/>
            <a:r>
              <a:rPr lang="en-US" sz="4000" b="1" dirty="0"/>
              <a:t>CITIZENS’ </a:t>
            </a:r>
          </a:p>
          <a:p>
            <a:pPr algn="ctr"/>
            <a:r>
              <a:rPr lang="en-US" sz="4000" b="1" dirty="0"/>
              <a:t>ROLE</a:t>
            </a:r>
          </a:p>
        </p:txBody>
      </p:sp>
      <p:pic>
        <p:nvPicPr>
          <p:cNvPr id="3" name="Picture 2">
            <a:extLst>
              <a:ext uri="{FF2B5EF4-FFF2-40B4-BE49-F238E27FC236}">
                <a16:creationId xmlns:a16="http://schemas.microsoft.com/office/drawing/2014/main" id="{B1E2397C-E6A8-3750-E10A-8F6136D60146}"/>
              </a:ext>
            </a:extLst>
          </p:cNvPr>
          <p:cNvPicPr>
            <a:picLocks noChangeAspect="1"/>
          </p:cNvPicPr>
          <p:nvPr/>
        </p:nvPicPr>
        <p:blipFill>
          <a:blip r:embed="rId13"/>
          <a:stretch>
            <a:fillRect/>
          </a:stretch>
        </p:blipFill>
        <p:spPr>
          <a:xfrm>
            <a:off x="9018636" y="1330724"/>
            <a:ext cx="3173363" cy="5352555"/>
          </a:xfrm>
          <a:prstGeom prst="rect">
            <a:avLst/>
          </a:prstGeom>
        </p:spPr>
      </p:pic>
    </p:spTree>
    <p:extLst>
      <p:ext uri="{BB962C8B-B14F-4D97-AF65-F5344CB8AC3E}">
        <p14:creationId xmlns:p14="http://schemas.microsoft.com/office/powerpoint/2010/main" val="362897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186A18-ECF0-49C0-B049-AAA1324A03E8}"/>
              </a:ext>
            </a:extLst>
          </p:cNvPr>
          <p:cNvSpPr/>
          <p:nvPr/>
        </p:nvSpPr>
        <p:spPr>
          <a:xfrm>
            <a:off x="6884638" y="1562100"/>
            <a:ext cx="4909797" cy="48196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graphicFrame>
        <p:nvGraphicFramePr>
          <p:cNvPr id="8" name="Content Placeholder 7">
            <a:extLst>
              <a:ext uri="{FF2B5EF4-FFF2-40B4-BE49-F238E27FC236}">
                <a16:creationId xmlns:a16="http://schemas.microsoft.com/office/drawing/2014/main" id="{21596323-DCEF-4411-BC61-CCDE18D5F3A5}"/>
              </a:ext>
            </a:extLst>
          </p:cNvPr>
          <p:cNvGraphicFramePr>
            <a:graphicFrameLocks noGrp="1"/>
          </p:cNvGraphicFramePr>
          <p:nvPr>
            <p:ph idx="1"/>
            <p:extLst>
              <p:ext uri="{D42A27DB-BD31-4B8C-83A1-F6EECF244321}">
                <p14:modId xmlns:p14="http://schemas.microsoft.com/office/powerpoint/2010/main" val="11200946"/>
              </p:ext>
            </p:extLst>
          </p:nvPr>
        </p:nvGraphicFramePr>
        <p:xfrm>
          <a:off x="-1784074" y="771637"/>
          <a:ext cx="10515600" cy="5923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4B11765-E1C9-48E4-BE95-45799D41E8FB}"/>
              </a:ext>
            </a:extLst>
          </p:cNvPr>
          <p:cNvSpPr/>
          <p:nvPr/>
        </p:nvSpPr>
        <p:spPr>
          <a:xfrm>
            <a:off x="794148" y="261130"/>
            <a:ext cx="7535891" cy="523220"/>
          </a:xfrm>
          <a:prstGeom prst="rect">
            <a:avLst/>
          </a:prstGeom>
          <a:noFill/>
        </p:spPr>
        <p:txBody>
          <a:bodyPr wrap="square" lIns="91440" tIns="45720" rIns="91440" bIns="45720">
            <a:spAutoFit/>
          </a:bodyPr>
          <a:lstStyle/>
          <a:p>
            <a:pPr algn="ctr"/>
            <a:r>
              <a:rPr lang="en-US" sz="2800" b="1" dirty="0">
                <a:ln w="22225">
                  <a:noFill/>
                  <a:prstDash val="solid"/>
                </a:ln>
                <a:solidFill>
                  <a:schemeClr val="accent1"/>
                </a:solidFill>
                <a:effectLst>
                  <a:outerShdw blurRad="50800" dist="38100" dir="10800000" algn="r" rotWithShape="0">
                    <a:prstClr val="black">
                      <a:alpha val="40000"/>
                    </a:prstClr>
                  </a:outerShdw>
                </a:effectLst>
              </a:rPr>
              <a:t>INTRODUCTION CONT’D: BUDGET PROCESSES</a:t>
            </a:r>
          </a:p>
        </p:txBody>
      </p:sp>
      <p:grpSp>
        <p:nvGrpSpPr>
          <p:cNvPr id="5" name="Group 4">
            <a:extLst>
              <a:ext uri="{FF2B5EF4-FFF2-40B4-BE49-F238E27FC236}">
                <a16:creationId xmlns:a16="http://schemas.microsoft.com/office/drawing/2014/main" id="{5E289382-E890-4EB7-B864-94E6AA7CECB5}"/>
              </a:ext>
            </a:extLst>
          </p:cNvPr>
          <p:cNvGrpSpPr/>
          <p:nvPr/>
        </p:nvGrpSpPr>
        <p:grpSpPr>
          <a:xfrm>
            <a:off x="10270786" y="174722"/>
            <a:ext cx="1523649" cy="1156003"/>
            <a:chOff x="6877878" y="35472"/>
            <a:chExt cx="1431235" cy="1134701"/>
          </a:xfrm>
        </p:grpSpPr>
        <p:pic>
          <p:nvPicPr>
            <p:cNvPr id="6" name="Picture 5">
              <a:extLst>
                <a:ext uri="{FF2B5EF4-FFF2-40B4-BE49-F238E27FC236}">
                  <a16:creationId xmlns:a16="http://schemas.microsoft.com/office/drawing/2014/main" id="{20758DD6-D768-4915-97BC-038385865A7B}"/>
                </a:ext>
              </a:extLst>
            </p:cNvPr>
            <p:cNvPicPr>
              <a:picLocks noChangeAspect="1"/>
            </p:cNvPicPr>
            <p:nvPr/>
          </p:nvPicPr>
          <p:blipFill>
            <a:blip r:embed="rId7"/>
            <a:stretch>
              <a:fillRect/>
            </a:stretch>
          </p:blipFill>
          <p:spPr>
            <a:xfrm>
              <a:off x="6972508" y="35472"/>
              <a:ext cx="1336605" cy="703814"/>
            </a:xfrm>
            <a:prstGeom prst="rect">
              <a:avLst/>
            </a:prstGeom>
          </p:spPr>
        </p:pic>
        <p:sp>
          <p:nvSpPr>
            <p:cNvPr id="7" name="TextBox 6">
              <a:extLst>
                <a:ext uri="{FF2B5EF4-FFF2-40B4-BE49-F238E27FC236}">
                  <a16:creationId xmlns:a16="http://schemas.microsoft.com/office/drawing/2014/main" id="{2F375A6A-1D58-4801-B090-B9D7ED4E2245}"/>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pSp>
        <p:nvGrpSpPr>
          <p:cNvPr id="16" name="Group 15">
            <a:extLst>
              <a:ext uri="{FF2B5EF4-FFF2-40B4-BE49-F238E27FC236}">
                <a16:creationId xmlns:a16="http://schemas.microsoft.com/office/drawing/2014/main" id="{B955E267-8673-41BC-83D0-5A1831C311E7}"/>
              </a:ext>
            </a:extLst>
          </p:cNvPr>
          <p:cNvGrpSpPr/>
          <p:nvPr/>
        </p:nvGrpSpPr>
        <p:grpSpPr>
          <a:xfrm>
            <a:off x="6884638" y="1705711"/>
            <a:ext cx="626206" cy="626206"/>
            <a:chOff x="6884638" y="1705711"/>
            <a:chExt cx="626206" cy="626206"/>
          </a:xfrm>
        </p:grpSpPr>
        <p:sp>
          <p:nvSpPr>
            <p:cNvPr id="10" name="Oval 9">
              <a:extLst>
                <a:ext uri="{FF2B5EF4-FFF2-40B4-BE49-F238E27FC236}">
                  <a16:creationId xmlns:a16="http://schemas.microsoft.com/office/drawing/2014/main" id="{0C2722A3-304A-414C-A27C-809C05218A8A}"/>
                </a:ext>
              </a:extLst>
            </p:cNvPr>
            <p:cNvSpPr/>
            <p:nvPr/>
          </p:nvSpPr>
          <p:spPr>
            <a:xfrm>
              <a:off x="6884638" y="1705711"/>
              <a:ext cx="626206" cy="626206"/>
            </a:xfrm>
            <a:prstGeom prst="ellipse">
              <a:avLst/>
            </a:prstGeom>
            <a:solidFill>
              <a:srgbClr val="0070C0"/>
            </a:solidFill>
            <a:ln>
              <a:noFill/>
            </a:ln>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Chord 10">
              <a:extLst>
                <a:ext uri="{FF2B5EF4-FFF2-40B4-BE49-F238E27FC236}">
                  <a16:creationId xmlns:a16="http://schemas.microsoft.com/office/drawing/2014/main" id="{2F8EFDDE-CECA-4894-9B5F-1A6F1EA6099A}"/>
                </a:ext>
              </a:extLst>
            </p:cNvPr>
            <p:cNvSpPr/>
            <p:nvPr/>
          </p:nvSpPr>
          <p:spPr>
            <a:xfrm>
              <a:off x="6947258" y="1768331"/>
              <a:ext cx="500966" cy="500966"/>
            </a:xfrm>
            <a:prstGeom prst="chord">
              <a:avLst>
                <a:gd name="adj1" fmla="val 16200000"/>
                <a:gd name="adj2" fmla="val 1620000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grpSp>
      <p:sp>
        <p:nvSpPr>
          <p:cNvPr id="12" name="Freeform: Shape 11">
            <a:extLst>
              <a:ext uri="{FF2B5EF4-FFF2-40B4-BE49-F238E27FC236}">
                <a16:creationId xmlns:a16="http://schemas.microsoft.com/office/drawing/2014/main" id="{D70C7222-5256-43B7-BBA9-E47B44B8A51A}"/>
              </a:ext>
            </a:extLst>
          </p:cNvPr>
          <p:cNvSpPr/>
          <p:nvPr/>
        </p:nvSpPr>
        <p:spPr>
          <a:xfrm>
            <a:off x="7533663" y="2269297"/>
            <a:ext cx="4012512" cy="4327573"/>
          </a:xfrm>
          <a:custGeom>
            <a:avLst/>
            <a:gdLst>
              <a:gd name="connsiteX0" fmla="*/ 0 w 4012512"/>
              <a:gd name="connsiteY0" fmla="*/ 0 h 4327573"/>
              <a:gd name="connsiteX1" fmla="*/ 4012512 w 4012512"/>
              <a:gd name="connsiteY1" fmla="*/ 0 h 4327573"/>
              <a:gd name="connsiteX2" fmla="*/ 4012512 w 4012512"/>
              <a:gd name="connsiteY2" fmla="*/ 4327573 h 4327573"/>
              <a:gd name="connsiteX3" fmla="*/ 0 w 4012512"/>
              <a:gd name="connsiteY3" fmla="*/ 4327573 h 4327573"/>
              <a:gd name="connsiteX4" fmla="*/ 0 w 4012512"/>
              <a:gd name="connsiteY4" fmla="*/ 0 h 432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512" h="4327573">
                <a:moveTo>
                  <a:pt x="0" y="0"/>
                </a:moveTo>
                <a:lnTo>
                  <a:pt x="4012512" y="0"/>
                </a:lnTo>
                <a:lnTo>
                  <a:pt x="4012512" y="4327573"/>
                </a:lnTo>
                <a:lnTo>
                  <a:pt x="0" y="43275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just" defTabSz="666750">
              <a:lnSpc>
                <a:spcPct val="90000"/>
              </a:lnSpc>
              <a:spcBef>
                <a:spcPct val="0"/>
              </a:spcBef>
              <a:spcAft>
                <a:spcPct val="35000"/>
              </a:spcAft>
              <a:buNone/>
            </a:pPr>
            <a:r>
              <a:rPr lang="en-GB" sz="1500" b="1" kern="1200" dirty="0"/>
              <a:t>Presentation of Draft Budget to the House of Assembly: Pursuant to Section 121 of the 1999 Constitution (as amended), The Executive Governor shall present the draft budget to the Houser of Assembly as an Appropriation Bill in accordance with the Budget Calendar. The term “Appropriation” refers to an authorisation made by Law or other legislative approval, directing the payment for goods and services out of government funds under specified conditions or for specified purposes. Once approved by the Assembly, the Appropriation Bill is passed to the Governor for his assent. By this assent, the Bill becomes law. In the event that the Governor’s assent is not given within 30 days, then the Bill may return to the Assembly. If the Hous</a:t>
            </a:r>
            <a:r>
              <a:rPr lang="en-GB" sz="1500" b="1" dirty="0"/>
              <a:t>e agrees to the Bill with a two-third majority , then it may be passed into Law without the </a:t>
            </a:r>
            <a:r>
              <a:rPr lang="en-GB" sz="1500" b="1"/>
              <a:t>Governor’s assent.</a:t>
            </a:r>
            <a:r>
              <a:rPr lang="en-GB" sz="1500" b="1" kern="1200"/>
              <a:t>  </a:t>
            </a:r>
            <a:endParaRPr lang="en-US" sz="1500" kern="1200" dirty="0"/>
          </a:p>
        </p:txBody>
      </p:sp>
      <p:sp>
        <p:nvSpPr>
          <p:cNvPr id="13" name="Freeform: Shape 12">
            <a:extLst>
              <a:ext uri="{FF2B5EF4-FFF2-40B4-BE49-F238E27FC236}">
                <a16:creationId xmlns:a16="http://schemas.microsoft.com/office/drawing/2014/main" id="{7E038C72-EAAE-4A72-B323-EC065893BE1B}"/>
              </a:ext>
            </a:extLst>
          </p:cNvPr>
          <p:cNvSpPr/>
          <p:nvPr/>
        </p:nvSpPr>
        <p:spPr>
          <a:xfrm>
            <a:off x="7510844" y="1240963"/>
            <a:ext cx="3867833" cy="1028334"/>
          </a:xfrm>
          <a:custGeom>
            <a:avLst/>
            <a:gdLst>
              <a:gd name="connsiteX0" fmla="*/ 0 w 3042155"/>
              <a:gd name="connsiteY0" fmla="*/ 0 h 1028334"/>
              <a:gd name="connsiteX1" fmla="*/ 3042155 w 3042155"/>
              <a:gd name="connsiteY1" fmla="*/ 0 h 1028334"/>
              <a:gd name="connsiteX2" fmla="*/ 3042155 w 3042155"/>
              <a:gd name="connsiteY2" fmla="*/ 1028334 h 1028334"/>
              <a:gd name="connsiteX3" fmla="*/ 0 w 3042155"/>
              <a:gd name="connsiteY3" fmla="*/ 1028334 h 1028334"/>
              <a:gd name="connsiteX4" fmla="*/ 0 w 3042155"/>
              <a:gd name="connsiteY4" fmla="*/ 0 h 102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155" h="1028334">
                <a:moveTo>
                  <a:pt x="0" y="0"/>
                </a:moveTo>
                <a:lnTo>
                  <a:pt x="3042155" y="0"/>
                </a:lnTo>
                <a:lnTo>
                  <a:pt x="3042155" y="1028334"/>
                </a:lnTo>
                <a:lnTo>
                  <a:pt x="0" y="10283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GB" sz="1600" b="1" kern="1200" dirty="0">
                <a:solidFill>
                  <a:srgbClr val="0070C0"/>
                </a:solidFill>
              </a:rPr>
              <a:t>ROLES OF THE EXECUTIVE AND LEGISLATURE IN THE BUDGET PROCESSES:</a:t>
            </a:r>
            <a:endParaRPr lang="en-US" sz="1600" kern="1200" dirty="0">
              <a:solidFill>
                <a:srgbClr val="0070C0"/>
              </a:solidFill>
            </a:endParaRPr>
          </a:p>
        </p:txBody>
      </p:sp>
    </p:spTree>
    <p:extLst>
      <p:ext uri="{BB962C8B-B14F-4D97-AF65-F5344CB8AC3E}">
        <p14:creationId xmlns:p14="http://schemas.microsoft.com/office/powerpoint/2010/main" val="89631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14E0E78-A295-4423-A58E-E7F1AA559126}"/>
              </a:ext>
            </a:extLst>
          </p:cNvPr>
          <p:cNvGrpSpPr/>
          <p:nvPr/>
        </p:nvGrpSpPr>
        <p:grpSpPr>
          <a:xfrm>
            <a:off x="10270786" y="174722"/>
            <a:ext cx="1523649" cy="1156003"/>
            <a:chOff x="6877878" y="35472"/>
            <a:chExt cx="1431235" cy="1134701"/>
          </a:xfrm>
        </p:grpSpPr>
        <p:pic>
          <p:nvPicPr>
            <p:cNvPr id="5" name="Picture 4">
              <a:extLst>
                <a:ext uri="{FF2B5EF4-FFF2-40B4-BE49-F238E27FC236}">
                  <a16:creationId xmlns:a16="http://schemas.microsoft.com/office/drawing/2014/main" id="{114D3671-CFA0-4FBC-9CDD-D2C04476666C}"/>
                </a:ext>
              </a:extLst>
            </p:cNvPr>
            <p:cNvPicPr>
              <a:picLocks noChangeAspect="1"/>
            </p:cNvPicPr>
            <p:nvPr/>
          </p:nvPicPr>
          <p:blipFill>
            <a:blip r:embed="rId2"/>
            <a:stretch>
              <a:fillRect/>
            </a:stretch>
          </p:blipFill>
          <p:spPr>
            <a:xfrm>
              <a:off x="6972508" y="35472"/>
              <a:ext cx="1336605" cy="703814"/>
            </a:xfrm>
            <a:prstGeom prst="rect">
              <a:avLst/>
            </a:prstGeom>
          </p:spPr>
        </p:pic>
        <p:sp>
          <p:nvSpPr>
            <p:cNvPr id="6" name="TextBox 5">
              <a:extLst>
                <a:ext uri="{FF2B5EF4-FFF2-40B4-BE49-F238E27FC236}">
                  <a16:creationId xmlns:a16="http://schemas.microsoft.com/office/drawing/2014/main" id="{7771A618-50BE-40E8-AC87-B4CC97481B33}"/>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sp>
        <p:nvSpPr>
          <p:cNvPr id="7" name="Rectangle 6">
            <a:extLst>
              <a:ext uri="{FF2B5EF4-FFF2-40B4-BE49-F238E27FC236}">
                <a16:creationId xmlns:a16="http://schemas.microsoft.com/office/drawing/2014/main" id="{54A51A37-EB17-4753-A781-74E17C648614}"/>
              </a:ext>
            </a:extLst>
          </p:cNvPr>
          <p:cNvSpPr/>
          <p:nvPr/>
        </p:nvSpPr>
        <p:spPr>
          <a:xfrm>
            <a:off x="2280306" y="154463"/>
            <a:ext cx="6218818" cy="523220"/>
          </a:xfrm>
          <a:prstGeom prst="rect">
            <a:avLst/>
          </a:prstGeom>
          <a:noFill/>
        </p:spPr>
        <p:txBody>
          <a:bodyPr wrap="none" lIns="91440" tIns="45720" rIns="91440" bIns="45720">
            <a:spAutoFit/>
          </a:bodyPr>
          <a:lstStyle/>
          <a:p>
            <a:pPr algn="ctr"/>
            <a:r>
              <a:rPr lang="en-US" sz="2800" b="1" cap="none" spc="0" dirty="0">
                <a:ln w="22225">
                  <a:noFill/>
                  <a:prstDash val="solid"/>
                </a:ln>
                <a:effectLst/>
              </a:rPr>
              <a:t>Macro-Economic and Fiscal Assumptions</a:t>
            </a:r>
          </a:p>
        </p:txBody>
      </p:sp>
      <p:grpSp>
        <p:nvGrpSpPr>
          <p:cNvPr id="14" name="Group 13">
            <a:extLst>
              <a:ext uri="{FF2B5EF4-FFF2-40B4-BE49-F238E27FC236}">
                <a16:creationId xmlns:a16="http://schemas.microsoft.com/office/drawing/2014/main" id="{4C1CB542-FB72-486C-ADEE-F9DB8DCB55A7}"/>
              </a:ext>
            </a:extLst>
          </p:cNvPr>
          <p:cNvGrpSpPr/>
          <p:nvPr/>
        </p:nvGrpSpPr>
        <p:grpSpPr>
          <a:xfrm>
            <a:off x="25890" y="2114459"/>
            <a:ext cx="4917257" cy="3013478"/>
            <a:chOff x="246231" y="2412031"/>
            <a:chExt cx="4917257" cy="3013478"/>
          </a:xfrm>
        </p:grpSpPr>
        <p:grpSp>
          <p:nvGrpSpPr>
            <p:cNvPr id="8" name="Group 7">
              <a:extLst>
                <a:ext uri="{FF2B5EF4-FFF2-40B4-BE49-F238E27FC236}">
                  <a16:creationId xmlns:a16="http://schemas.microsoft.com/office/drawing/2014/main" id="{0CEB616D-5A64-4341-9230-E41E5893389C}"/>
                </a:ext>
              </a:extLst>
            </p:cNvPr>
            <p:cNvGrpSpPr/>
            <p:nvPr/>
          </p:nvGrpSpPr>
          <p:grpSpPr>
            <a:xfrm>
              <a:off x="246231" y="2412031"/>
              <a:ext cx="3013478" cy="3013478"/>
              <a:chOff x="6884638" y="1705711"/>
              <a:chExt cx="626206" cy="626206"/>
            </a:xfrm>
          </p:grpSpPr>
          <p:sp>
            <p:nvSpPr>
              <p:cNvPr id="10" name="Oval 9">
                <a:extLst>
                  <a:ext uri="{FF2B5EF4-FFF2-40B4-BE49-F238E27FC236}">
                    <a16:creationId xmlns:a16="http://schemas.microsoft.com/office/drawing/2014/main" id="{0E0E680E-6E9C-4D5E-B8D5-34A291466655}"/>
                  </a:ext>
                </a:extLst>
              </p:cNvPr>
              <p:cNvSpPr/>
              <p:nvPr/>
            </p:nvSpPr>
            <p:spPr>
              <a:xfrm>
                <a:off x="6884638" y="1705711"/>
                <a:ext cx="626206" cy="626206"/>
              </a:xfrm>
              <a:prstGeom prst="ellipse">
                <a:avLst/>
              </a:prstGeom>
              <a:solidFill>
                <a:srgbClr val="0070C0"/>
              </a:solidFill>
              <a:ln>
                <a:noFill/>
              </a:ln>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Chord 10">
                <a:extLst>
                  <a:ext uri="{FF2B5EF4-FFF2-40B4-BE49-F238E27FC236}">
                    <a16:creationId xmlns:a16="http://schemas.microsoft.com/office/drawing/2014/main" id="{EFDF65B1-3C6F-44FE-AFD8-D784B6228DE5}"/>
                  </a:ext>
                </a:extLst>
              </p:cNvPr>
              <p:cNvSpPr/>
              <p:nvPr/>
            </p:nvSpPr>
            <p:spPr>
              <a:xfrm>
                <a:off x="6947258" y="1768331"/>
                <a:ext cx="500966" cy="500966"/>
              </a:xfrm>
              <a:prstGeom prst="chord">
                <a:avLst>
                  <a:gd name="adj1" fmla="val 16200000"/>
                  <a:gd name="adj2" fmla="val 16200000"/>
                </a:avLst>
              </a:prstGeom>
              <a:effectLst>
                <a:outerShdw blurRad="63500" sx="102000" sy="102000" algn="ctr" rotWithShape="0">
                  <a:prstClr val="black">
                    <a:alpha val="40000"/>
                  </a:prstClr>
                </a:outerShdw>
              </a:effectLst>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US" dirty="0"/>
              </a:p>
            </p:txBody>
          </p:sp>
        </p:grpSp>
        <p:grpSp>
          <p:nvGrpSpPr>
            <p:cNvPr id="13" name="Group 12">
              <a:extLst>
                <a:ext uri="{FF2B5EF4-FFF2-40B4-BE49-F238E27FC236}">
                  <a16:creationId xmlns:a16="http://schemas.microsoft.com/office/drawing/2014/main" id="{49C11941-363D-47CE-BB3D-C30627BFE9D6}"/>
                </a:ext>
              </a:extLst>
            </p:cNvPr>
            <p:cNvGrpSpPr/>
            <p:nvPr/>
          </p:nvGrpSpPr>
          <p:grpSpPr>
            <a:xfrm>
              <a:off x="1244707" y="2997744"/>
              <a:ext cx="3918781" cy="1842052"/>
              <a:chOff x="1081072" y="2889253"/>
              <a:chExt cx="3918781" cy="1842052"/>
            </a:xfrm>
          </p:grpSpPr>
          <p:sp>
            <p:nvSpPr>
              <p:cNvPr id="12" name="Rectangle 11">
                <a:extLst>
                  <a:ext uri="{FF2B5EF4-FFF2-40B4-BE49-F238E27FC236}">
                    <a16:creationId xmlns:a16="http://schemas.microsoft.com/office/drawing/2014/main" id="{0CB3591C-10A1-40C2-8611-F5745335CB38}"/>
                  </a:ext>
                </a:extLst>
              </p:cNvPr>
              <p:cNvSpPr/>
              <p:nvPr/>
            </p:nvSpPr>
            <p:spPr>
              <a:xfrm>
                <a:off x="1135091" y="2889253"/>
                <a:ext cx="3864762" cy="1842052"/>
              </a:xfrm>
              <a:prstGeom prst="rect">
                <a:avLst/>
              </a:prstGeom>
              <a:solidFill>
                <a:srgbClr val="FFC6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673321B-2273-4DA7-BA46-B18B70BF930E}"/>
                  </a:ext>
                </a:extLst>
              </p:cNvPr>
              <p:cNvSpPr/>
              <p:nvPr/>
            </p:nvSpPr>
            <p:spPr>
              <a:xfrm>
                <a:off x="1081072" y="2903107"/>
                <a:ext cx="3892710" cy="1815882"/>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Ogun State inflation is projected to be at 11.24% in year 2022, 8.57% and 7.47% in the outer years 0f 2023 and 2022 respectively.  The State GDP growth rate is expected to be 3.63%, 1.79% and 2.46% within the medium-term framework while the average real nominal GDP is expected to be 3,036.98 trillion within the medium term.</a:t>
                </a:r>
              </a:p>
            </p:txBody>
          </p:sp>
        </p:grpSp>
      </p:grpSp>
      <p:grpSp>
        <p:nvGrpSpPr>
          <p:cNvPr id="49" name="Group 48">
            <a:extLst>
              <a:ext uri="{FF2B5EF4-FFF2-40B4-BE49-F238E27FC236}">
                <a16:creationId xmlns:a16="http://schemas.microsoft.com/office/drawing/2014/main" id="{DAEE445A-55DB-4C9C-BF2D-297552E33EE3}"/>
              </a:ext>
            </a:extLst>
          </p:cNvPr>
          <p:cNvGrpSpPr/>
          <p:nvPr/>
        </p:nvGrpSpPr>
        <p:grpSpPr>
          <a:xfrm>
            <a:off x="5018203" y="1622997"/>
            <a:ext cx="6852771" cy="4068048"/>
            <a:chOff x="5174128" y="1330725"/>
            <a:chExt cx="6852771" cy="4068048"/>
          </a:xfrm>
        </p:grpSpPr>
        <p:grpSp>
          <p:nvGrpSpPr>
            <p:cNvPr id="47" name="Group 46">
              <a:extLst>
                <a:ext uri="{FF2B5EF4-FFF2-40B4-BE49-F238E27FC236}">
                  <a16:creationId xmlns:a16="http://schemas.microsoft.com/office/drawing/2014/main" id="{4AA0B568-6F36-47BD-BAA9-772860784E79}"/>
                </a:ext>
              </a:extLst>
            </p:cNvPr>
            <p:cNvGrpSpPr/>
            <p:nvPr/>
          </p:nvGrpSpPr>
          <p:grpSpPr>
            <a:xfrm>
              <a:off x="6315504" y="3752666"/>
              <a:ext cx="4570018" cy="1601107"/>
              <a:chOff x="6732981" y="3621198"/>
              <a:chExt cx="4570018" cy="1601107"/>
            </a:xfrm>
          </p:grpSpPr>
          <p:grpSp>
            <p:nvGrpSpPr>
              <p:cNvPr id="34" name="Group 33">
                <a:extLst>
                  <a:ext uri="{FF2B5EF4-FFF2-40B4-BE49-F238E27FC236}">
                    <a16:creationId xmlns:a16="http://schemas.microsoft.com/office/drawing/2014/main" id="{6D283034-96AF-499A-A89C-BEC81DF7C5D6}"/>
                  </a:ext>
                </a:extLst>
              </p:cNvPr>
              <p:cNvGrpSpPr/>
              <p:nvPr/>
            </p:nvGrpSpPr>
            <p:grpSpPr>
              <a:xfrm>
                <a:off x="6732981" y="3621198"/>
                <a:ext cx="2198808" cy="1601107"/>
                <a:chOff x="7307357" y="1980643"/>
                <a:chExt cx="2198808" cy="1601107"/>
              </a:xfrm>
            </p:grpSpPr>
            <p:sp>
              <p:nvSpPr>
                <p:cNvPr id="35" name="Chord 34">
                  <a:extLst>
                    <a:ext uri="{FF2B5EF4-FFF2-40B4-BE49-F238E27FC236}">
                      <a16:creationId xmlns:a16="http://schemas.microsoft.com/office/drawing/2014/main" id="{377D69CF-47D8-4F83-94EB-98B95B7B1302}"/>
                    </a:ext>
                  </a:extLst>
                </p:cNvPr>
                <p:cNvSpPr/>
                <p:nvPr/>
              </p:nvSpPr>
              <p:spPr>
                <a:xfrm>
                  <a:off x="7908046" y="1980643"/>
                  <a:ext cx="997430" cy="997430"/>
                </a:xfrm>
                <a:prstGeom prst="chord">
                  <a:avLst>
                    <a:gd name="adj1" fmla="val 16200000"/>
                    <a:gd name="adj2" fmla="val 16200000"/>
                  </a:avLst>
                </a:prstGeom>
                <a:effectLst>
                  <a:outerShdw blurRad="63500" sx="102000" sy="102000" algn="ctr" rotWithShape="0">
                    <a:prstClr val="black">
                      <a:alpha val="40000"/>
                    </a:prstClr>
                  </a:outerShdw>
                </a:effectLst>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US" dirty="0"/>
                </a:p>
              </p:txBody>
            </p:sp>
            <p:sp>
              <p:nvSpPr>
                <p:cNvPr id="36" name="TextBox 35">
                  <a:extLst>
                    <a:ext uri="{FF2B5EF4-FFF2-40B4-BE49-F238E27FC236}">
                      <a16:creationId xmlns:a16="http://schemas.microsoft.com/office/drawing/2014/main" id="{E955509E-ADD4-4102-8D06-A6F60E18AB1E}"/>
                    </a:ext>
                  </a:extLst>
                </p:cNvPr>
                <p:cNvSpPr txBox="1"/>
                <p:nvPr/>
              </p:nvSpPr>
              <p:spPr>
                <a:xfrm flipH="1">
                  <a:off x="7307357" y="2930374"/>
                  <a:ext cx="219880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Inflation Rate</a:t>
                  </a:r>
                </a:p>
              </p:txBody>
            </p:sp>
            <p:sp>
              <p:nvSpPr>
                <p:cNvPr id="37" name="TextBox 36">
                  <a:extLst>
                    <a:ext uri="{FF2B5EF4-FFF2-40B4-BE49-F238E27FC236}">
                      <a16:creationId xmlns:a16="http://schemas.microsoft.com/office/drawing/2014/main" id="{76848AD8-E047-4BDF-8D86-611464D76218}"/>
                    </a:ext>
                  </a:extLst>
                </p:cNvPr>
                <p:cNvSpPr txBox="1"/>
                <p:nvPr/>
              </p:nvSpPr>
              <p:spPr>
                <a:xfrm>
                  <a:off x="7928906" y="3120085"/>
                  <a:ext cx="1212833"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11.24%</a:t>
                  </a:r>
                </a:p>
              </p:txBody>
            </p:sp>
          </p:grpSp>
          <p:grpSp>
            <p:nvGrpSpPr>
              <p:cNvPr id="38" name="Group 37">
                <a:extLst>
                  <a:ext uri="{FF2B5EF4-FFF2-40B4-BE49-F238E27FC236}">
                    <a16:creationId xmlns:a16="http://schemas.microsoft.com/office/drawing/2014/main" id="{0C0DF3E3-FD47-4380-A0EA-AAE77ADC1144}"/>
                  </a:ext>
                </a:extLst>
              </p:cNvPr>
              <p:cNvGrpSpPr/>
              <p:nvPr/>
            </p:nvGrpSpPr>
            <p:grpSpPr>
              <a:xfrm>
                <a:off x="8957861" y="3621198"/>
                <a:ext cx="2345138" cy="1601107"/>
                <a:chOff x="7234192" y="1980643"/>
                <a:chExt cx="2345138" cy="1601107"/>
              </a:xfrm>
            </p:grpSpPr>
            <p:sp>
              <p:nvSpPr>
                <p:cNvPr id="39" name="Chord 38">
                  <a:extLst>
                    <a:ext uri="{FF2B5EF4-FFF2-40B4-BE49-F238E27FC236}">
                      <a16:creationId xmlns:a16="http://schemas.microsoft.com/office/drawing/2014/main" id="{4A17F3CB-C36C-4ACF-857D-036DED644C77}"/>
                    </a:ext>
                  </a:extLst>
                </p:cNvPr>
                <p:cNvSpPr/>
                <p:nvPr/>
              </p:nvSpPr>
              <p:spPr>
                <a:xfrm>
                  <a:off x="7908046" y="1980643"/>
                  <a:ext cx="997430" cy="997430"/>
                </a:xfrm>
                <a:prstGeom prst="chord">
                  <a:avLst>
                    <a:gd name="adj1" fmla="val 16200000"/>
                    <a:gd name="adj2" fmla="val 16200000"/>
                  </a:avLst>
                </a:prstGeom>
                <a:effectLst>
                  <a:outerShdw blurRad="63500" sx="102000" sy="102000" algn="ctr" rotWithShape="0">
                    <a:prstClr val="black">
                      <a:alpha val="40000"/>
                    </a:prstClr>
                  </a:outerShdw>
                </a:effectLst>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US" dirty="0"/>
                </a:p>
              </p:txBody>
            </p:sp>
            <p:sp>
              <p:nvSpPr>
                <p:cNvPr id="40" name="TextBox 39">
                  <a:extLst>
                    <a:ext uri="{FF2B5EF4-FFF2-40B4-BE49-F238E27FC236}">
                      <a16:creationId xmlns:a16="http://schemas.microsoft.com/office/drawing/2014/main" id="{52D2BD73-7238-4EA0-BCA2-A99E9D219DE2}"/>
                    </a:ext>
                  </a:extLst>
                </p:cNvPr>
                <p:cNvSpPr txBox="1"/>
                <p:nvPr/>
              </p:nvSpPr>
              <p:spPr>
                <a:xfrm flipH="1">
                  <a:off x="7234192" y="2930374"/>
                  <a:ext cx="234513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Oil Production (Barrel)</a:t>
                  </a:r>
                </a:p>
              </p:txBody>
            </p:sp>
            <p:sp>
              <p:nvSpPr>
                <p:cNvPr id="41" name="TextBox 40">
                  <a:extLst>
                    <a:ext uri="{FF2B5EF4-FFF2-40B4-BE49-F238E27FC236}">
                      <a16:creationId xmlns:a16="http://schemas.microsoft.com/office/drawing/2014/main" id="{9D9E5035-C96E-496B-986A-E606DD3CB89D}"/>
                    </a:ext>
                  </a:extLst>
                </p:cNvPr>
                <p:cNvSpPr txBox="1"/>
                <p:nvPr/>
              </p:nvSpPr>
              <p:spPr>
                <a:xfrm>
                  <a:off x="8014667" y="3120085"/>
                  <a:ext cx="784190" cy="461665"/>
                </a:xfrm>
                <a:prstGeom prst="rect">
                  <a:avLst/>
                </a:prstGeom>
                <a:noFill/>
              </p:spPr>
              <p:txBody>
                <a:bodyPr wrap="none" rtlCol="0">
                  <a:spAutoFit/>
                </a:bodyPr>
                <a:lstStyle/>
                <a:p>
                  <a:pPr algn="ctr"/>
                  <a:r>
                    <a:rPr lang="en-US" sz="2400" b="1" dirty="0">
                      <a:solidFill>
                        <a:srgbClr val="0070C0"/>
                      </a:solidFill>
                      <a:latin typeface="Arial" panose="020B0604020202020204" pitchFamily="34" charset="0"/>
                      <a:cs typeface="Arial" panose="020B0604020202020204" pitchFamily="34" charset="0"/>
                    </a:rPr>
                    <a:t>1.88</a:t>
                  </a:r>
                </a:p>
              </p:txBody>
            </p:sp>
          </p:grpSp>
        </p:grpSp>
        <p:grpSp>
          <p:nvGrpSpPr>
            <p:cNvPr id="46" name="Group 45">
              <a:extLst>
                <a:ext uri="{FF2B5EF4-FFF2-40B4-BE49-F238E27FC236}">
                  <a16:creationId xmlns:a16="http://schemas.microsoft.com/office/drawing/2014/main" id="{8D3BDFD8-9EF6-42EA-803E-9A759F6DCDA6}"/>
                </a:ext>
              </a:extLst>
            </p:cNvPr>
            <p:cNvGrpSpPr/>
            <p:nvPr/>
          </p:nvGrpSpPr>
          <p:grpSpPr>
            <a:xfrm>
              <a:off x="5174128" y="1459227"/>
              <a:ext cx="6852771" cy="1650314"/>
              <a:chOff x="4450228" y="1327759"/>
              <a:chExt cx="6852771" cy="1650314"/>
            </a:xfrm>
          </p:grpSpPr>
          <p:grpSp>
            <p:nvGrpSpPr>
              <p:cNvPr id="29" name="Group 28">
                <a:extLst>
                  <a:ext uri="{FF2B5EF4-FFF2-40B4-BE49-F238E27FC236}">
                    <a16:creationId xmlns:a16="http://schemas.microsoft.com/office/drawing/2014/main" id="{52931137-445A-40A7-B4DF-C98E4D7AB22A}"/>
                  </a:ext>
                </a:extLst>
              </p:cNvPr>
              <p:cNvGrpSpPr/>
              <p:nvPr/>
            </p:nvGrpSpPr>
            <p:grpSpPr>
              <a:xfrm>
                <a:off x="6711229" y="1376966"/>
                <a:ext cx="2246632" cy="1601107"/>
                <a:chOff x="7285605" y="1980643"/>
                <a:chExt cx="2246632" cy="1601107"/>
              </a:xfrm>
            </p:grpSpPr>
            <p:sp>
              <p:nvSpPr>
                <p:cNvPr id="22" name="Chord 21">
                  <a:extLst>
                    <a:ext uri="{FF2B5EF4-FFF2-40B4-BE49-F238E27FC236}">
                      <a16:creationId xmlns:a16="http://schemas.microsoft.com/office/drawing/2014/main" id="{FF17B6AC-5189-435B-9608-881CD5C93113}"/>
                    </a:ext>
                  </a:extLst>
                </p:cNvPr>
                <p:cNvSpPr/>
                <p:nvPr/>
              </p:nvSpPr>
              <p:spPr>
                <a:xfrm>
                  <a:off x="7860798" y="1980643"/>
                  <a:ext cx="997430" cy="997430"/>
                </a:xfrm>
                <a:prstGeom prst="chord">
                  <a:avLst>
                    <a:gd name="adj1" fmla="val 16200000"/>
                    <a:gd name="adj2" fmla="val 16200000"/>
                  </a:avLst>
                </a:prstGeom>
                <a:effectLst>
                  <a:outerShdw blurRad="63500" sx="102000" sy="102000" algn="ctr" rotWithShape="0">
                    <a:prstClr val="black">
                      <a:alpha val="40000"/>
                    </a:prstClr>
                  </a:outerShdw>
                </a:effectLst>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US" dirty="0"/>
                </a:p>
              </p:txBody>
            </p:sp>
            <p:sp>
              <p:nvSpPr>
                <p:cNvPr id="27" name="TextBox 26">
                  <a:extLst>
                    <a:ext uri="{FF2B5EF4-FFF2-40B4-BE49-F238E27FC236}">
                      <a16:creationId xmlns:a16="http://schemas.microsoft.com/office/drawing/2014/main" id="{54BB2A9A-742E-4D9B-B6FC-4528A8F7C9B7}"/>
                    </a:ext>
                  </a:extLst>
                </p:cNvPr>
                <p:cNvSpPr txBox="1"/>
                <p:nvPr/>
              </p:nvSpPr>
              <p:spPr>
                <a:xfrm flipH="1">
                  <a:off x="7285605" y="2930374"/>
                  <a:ext cx="224663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State GDP Growth Rate</a:t>
                  </a:r>
                </a:p>
              </p:txBody>
            </p:sp>
            <p:sp>
              <p:nvSpPr>
                <p:cNvPr id="28" name="TextBox 27">
                  <a:extLst>
                    <a:ext uri="{FF2B5EF4-FFF2-40B4-BE49-F238E27FC236}">
                      <a16:creationId xmlns:a16="http://schemas.microsoft.com/office/drawing/2014/main" id="{0D0BBE4F-BB32-48CD-9C7A-5C19AB106C89}"/>
                    </a:ext>
                  </a:extLst>
                </p:cNvPr>
                <p:cNvSpPr txBox="1"/>
                <p:nvPr/>
              </p:nvSpPr>
              <p:spPr>
                <a:xfrm>
                  <a:off x="7710137" y="3120085"/>
                  <a:ext cx="1058303"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3.63%</a:t>
                  </a:r>
                </a:p>
              </p:txBody>
            </p:sp>
          </p:grpSp>
          <p:grpSp>
            <p:nvGrpSpPr>
              <p:cNvPr id="30" name="Group 29">
                <a:extLst>
                  <a:ext uri="{FF2B5EF4-FFF2-40B4-BE49-F238E27FC236}">
                    <a16:creationId xmlns:a16="http://schemas.microsoft.com/office/drawing/2014/main" id="{7EA0A0B9-98BD-438D-95BC-7A0E61AE499E}"/>
                  </a:ext>
                </a:extLst>
              </p:cNvPr>
              <p:cNvGrpSpPr/>
              <p:nvPr/>
            </p:nvGrpSpPr>
            <p:grpSpPr>
              <a:xfrm>
                <a:off x="8957861" y="1376966"/>
                <a:ext cx="2345138" cy="1601107"/>
                <a:chOff x="7234192" y="1980643"/>
                <a:chExt cx="2345138" cy="1601107"/>
              </a:xfrm>
            </p:grpSpPr>
            <p:sp>
              <p:nvSpPr>
                <p:cNvPr id="31" name="Chord 30">
                  <a:extLst>
                    <a:ext uri="{FF2B5EF4-FFF2-40B4-BE49-F238E27FC236}">
                      <a16:creationId xmlns:a16="http://schemas.microsoft.com/office/drawing/2014/main" id="{46ADC222-F336-4100-A418-8E9B2AF32CE6}"/>
                    </a:ext>
                  </a:extLst>
                </p:cNvPr>
                <p:cNvSpPr/>
                <p:nvPr/>
              </p:nvSpPr>
              <p:spPr>
                <a:xfrm>
                  <a:off x="7908046" y="1980643"/>
                  <a:ext cx="997430" cy="997430"/>
                </a:xfrm>
                <a:prstGeom prst="chord">
                  <a:avLst>
                    <a:gd name="adj1" fmla="val 16200000"/>
                    <a:gd name="adj2" fmla="val 16200000"/>
                  </a:avLst>
                </a:prstGeom>
                <a:effectLst>
                  <a:outerShdw blurRad="63500" sx="102000" sy="102000" algn="ctr" rotWithShape="0">
                    <a:prstClr val="black">
                      <a:alpha val="40000"/>
                    </a:prstClr>
                  </a:outerShdw>
                </a:effectLst>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US" dirty="0"/>
                </a:p>
              </p:txBody>
            </p:sp>
            <p:sp>
              <p:nvSpPr>
                <p:cNvPr id="32" name="TextBox 31">
                  <a:extLst>
                    <a:ext uri="{FF2B5EF4-FFF2-40B4-BE49-F238E27FC236}">
                      <a16:creationId xmlns:a16="http://schemas.microsoft.com/office/drawing/2014/main" id="{CB9ED775-78F9-4313-AF20-BFA7C3EBE464}"/>
                    </a:ext>
                  </a:extLst>
                </p:cNvPr>
                <p:cNvSpPr txBox="1"/>
                <p:nvPr/>
              </p:nvSpPr>
              <p:spPr>
                <a:xfrm flipH="1">
                  <a:off x="7234192" y="2930374"/>
                  <a:ext cx="234513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State GDP (N’TR)</a:t>
                  </a:r>
                </a:p>
              </p:txBody>
            </p:sp>
            <p:sp>
              <p:nvSpPr>
                <p:cNvPr id="33" name="TextBox 32">
                  <a:extLst>
                    <a:ext uri="{FF2B5EF4-FFF2-40B4-BE49-F238E27FC236}">
                      <a16:creationId xmlns:a16="http://schemas.microsoft.com/office/drawing/2014/main" id="{AE5C9F83-C064-41E8-B1AB-D17B6EE379E5}"/>
                    </a:ext>
                  </a:extLst>
                </p:cNvPr>
                <p:cNvSpPr txBox="1"/>
                <p:nvPr/>
              </p:nvSpPr>
              <p:spPr>
                <a:xfrm>
                  <a:off x="7928105" y="3120085"/>
                  <a:ext cx="955711"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2,977</a:t>
                  </a:r>
                </a:p>
              </p:txBody>
            </p:sp>
          </p:grpSp>
          <p:grpSp>
            <p:nvGrpSpPr>
              <p:cNvPr id="42" name="Group 41">
                <a:extLst>
                  <a:ext uri="{FF2B5EF4-FFF2-40B4-BE49-F238E27FC236}">
                    <a16:creationId xmlns:a16="http://schemas.microsoft.com/office/drawing/2014/main" id="{3F9D4469-6FF2-4A59-AAC6-DA5CDA5D2BDC}"/>
                  </a:ext>
                </a:extLst>
              </p:cNvPr>
              <p:cNvGrpSpPr/>
              <p:nvPr/>
            </p:nvGrpSpPr>
            <p:grpSpPr>
              <a:xfrm>
                <a:off x="4450228" y="1327759"/>
                <a:ext cx="2147816" cy="1601107"/>
                <a:chOff x="7285605" y="1980643"/>
                <a:chExt cx="2147816" cy="1601107"/>
              </a:xfrm>
            </p:grpSpPr>
            <p:sp>
              <p:nvSpPr>
                <p:cNvPr id="43" name="Chord 42">
                  <a:extLst>
                    <a:ext uri="{FF2B5EF4-FFF2-40B4-BE49-F238E27FC236}">
                      <a16:creationId xmlns:a16="http://schemas.microsoft.com/office/drawing/2014/main" id="{4B7D1776-1F62-402A-8244-6E1BA5F900D5}"/>
                    </a:ext>
                  </a:extLst>
                </p:cNvPr>
                <p:cNvSpPr/>
                <p:nvPr/>
              </p:nvSpPr>
              <p:spPr>
                <a:xfrm>
                  <a:off x="7860798" y="1980643"/>
                  <a:ext cx="997430" cy="997430"/>
                </a:xfrm>
                <a:prstGeom prst="chord">
                  <a:avLst>
                    <a:gd name="adj1" fmla="val 16200000"/>
                    <a:gd name="adj2" fmla="val 16200000"/>
                  </a:avLst>
                </a:prstGeom>
                <a:effectLst>
                  <a:outerShdw blurRad="63500" sx="102000" sy="102000" algn="ctr" rotWithShape="0">
                    <a:prstClr val="black">
                      <a:alpha val="40000"/>
                    </a:prstClr>
                  </a:outerShdw>
                </a:effectLst>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US" dirty="0"/>
                </a:p>
              </p:txBody>
            </p:sp>
            <p:sp>
              <p:nvSpPr>
                <p:cNvPr id="44" name="TextBox 43">
                  <a:extLst>
                    <a:ext uri="{FF2B5EF4-FFF2-40B4-BE49-F238E27FC236}">
                      <a16:creationId xmlns:a16="http://schemas.microsoft.com/office/drawing/2014/main" id="{A61DFA4D-F5F4-464E-AFFB-A97BF979706E}"/>
                    </a:ext>
                  </a:extLst>
                </p:cNvPr>
                <p:cNvSpPr txBox="1"/>
                <p:nvPr/>
              </p:nvSpPr>
              <p:spPr>
                <a:xfrm flipH="1">
                  <a:off x="7285605" y="2930374"/>
                  <a:ext cx="214781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Envelope Size </a:t>
                  </a:r>
                  <a:r>
                    <a:rPr lang="en-US" sz="1400" b="1" strike="sngStrike" dirty="0"/>
                    <a:t>N</a:t>
                  </a:r>
                  <a:r>
                    <a:rPr lang="en-US" sz="1400" b="1" dirty="0"/>
                    <a:t>’M</a:t>
                  </a:r>
                  <a:endParaRPr lang="en-US" sz="1400" b="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DDF39F7-5930-4597-9CD3-3BA4EAFB3F17}"/>
                    </a:ext>
                  </a:extLst>
                </p:cNvPr>
                <p:cNvSpPr txBox="1"/>
                <p:nvPr/>
              </p:nvSpPr>
              <p:spPr>
                <a:xfrm>
                  <a:off x="7710137" y="3120085"/>
                  <a:ext cx="1298753" cy="461665"/>
                </a:xfrm>
                <a:prstGeom prst="rect">
                  <a:avLst/>
                </a:prstGeom>
                <a:noFill/>
              </p:spPr>
              <p:txBody>
                <a:bodyPr wrap="none" rtlCol="0">
                  <a:spAutoFit/>
                </a:bodyPr>
                <a:lstStyle/>
                <a:p>
                  <a:r>
                    <a:rPr lang="en-US" sz="2400" b="1" dirty="0">
                      <a:solidFill>
                        <a:srgbClr val="0070C0"/>
                      </a:solidFill>
                      <a:latin typeface="Arial" panose="020B0604020202020204" pitchFamily="34" charset="0"/>
                      <a:cs typeface="Arial" panose="020B0604020202020204" pitchFamily="34" charset="0"/>
                    </a:rPr>
                    <a:t>350,735</a:t>
                  </a:r>
                </a:p>
              </p:txBody>
            </p:sp>
          </p:grpSp>
        </p:grpSp>
        <p:sp>
          <p:nvSpPr>
            <p:cNvPr id="48" name="Rectangle 47">
              <a:extLst>
                <a:ext uri="{FF2B5EF4-FFF2-40B4-BE49-F238E27FC236}">
                  <a16:creationId xmlns:a16="http://schemas.microsoft.com/office/drawing/2014/main" id="{A6DC0151-88E4-40E4-924C-3191585F7EC9}"/>
                </a:ext>
              </a:extLst>
            </p:cNvPr>
            <p:cNvSpPr/>
            <p:nvPr/>
          </p:nvSpPr>
          <p:spPr>
            <a:xfrm>
              <a:off x="5283200" y="1330725"/>
              <a:ext cx="6743699" cy="406804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a:extLst>
              <a:ext uri="{FF2B5EF4-FFF2-40B4-BE49-F238E27FC236}">
                <a16:creationId xmlns:a16="http://schemas.microsoft.com/office/drawing/2014/main" id="{F9B66F22-659C-4531-98BA-BA8B03C61281}"/>
              </a:ext>
            </a:extLst>
          </p:cNvPr>
          <p:cNvPicPr>
            <a:picLocks noChangeAspect="1"/>
          </p:cNvPicPr>
          <p:nvPr/>
        </p:nvPicPr>
        <p:blipFill>
          <a:blip r:embed="rId3"/>
          <a:stretch>
            <a:fillRect/>
          </a:stretch>
        </p:blipFill>
        <p:spPr>
          <a:xfrm>
            <a:off x="5845536" y="1919257"/>
            <a:ext cx="628085" cy="628085"/>
          </a:xfrm>
          <a:prstGeom prst="rect">
            <a:avLst/>
          </a:prstGeom>
        </p:spPr>
      </p:pic>
      <p:pic>
        <p:nvPicPr>
          <p:cNvPr id="52" name="Picture 51">
            <a:extLst>
              <a:ext uri="{FF2B5EF4-FFF2-40B4-BE49-F238E27FC236}">
                <a16:creationId xmlns:a16="http://schemas.microsoft.com/office/drawing/2014/main" id="{6FBBF5A3-F026-419D-B803-8EDB1EA51B35}"/>
              </a:ext>
            </a:extLst>
          </p:cNvPr>
          <p:cNvPicPr>
            <a:picLocks noChangeAspect="1"/>
          </p:cNvPicPr>
          <p:nvPr/>
        </p:nvPicPr>
        <p:blipFill>
          <a:blip r:embed="rId4"/>
          <a:stretch>
            <a:fillRect/>
          </a:stretch>
        </p:blipFill>
        <p:spPr>
          <a:xfrm>
            <a:off x="8130264" y="1981969"/>
            <a:ext cx="508390" cy="508390"/>
          </a:xfrm>
          <a:prstGeom prst="rect">
            <a:avLst/>
          </a:prstGeom>
        </p:spPr>
      </p:pic>
      <p:pic>
        <p:nvPicPr>
          <p:cNvPr id="53" name="Picture 52">
            <a:extLst>
              <a:ext uri="{FF2B5EF4-FFF2-40B4-BE49-F238E27FC236}">
                <a16:creationId xmlns:a16="http://schemas.microsoft.com/office/drawing/2014/main" id="{CA338F68-40FC-493B-B1CC-C897F7BD7687}"/>
              </a:ext>
            </a:extLst>
          </p:cNvPr>
          <p:cNvPicPr>
            <a:picLocks noChangeAspect="1"/>
          </p:cNvPicPr>
          <p:nvPr/>
        </p:nvPicPr>
        <p:blipFill>
          <a:blip r:embed="rId5"/>
          <a:stretch>
            <a:fillRect/>
          </a:stretch>
        </p:blipFill>
        <p:spPr>
          <a:xfrm>
            <a:off x="10466349" y="1994569"/>
            <a:ext cx="520423" cy="520423"/>
          </a:xfrm>
          <a:prstGeom prst="rect">
            <a:avLst/>
          </a:prstGeom>
        </p:spPr>
      </p:pic>
      <p:pic>
        <p:nvPicPr>
          <p:cNvPr id="54" name="Picture 53">
            <a:extLst>
              <a:ext uri="{FF2B5EF4-FFF2-40B4-BE49-F238E27FC236}">
                <a16:creationId xmlns:a16="http://schemas.microsoft.com/office/drawing/2014/main" id="{5A8E7030-DB76-4BDB-BCE9-C7F6A7B6978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4167" y1="57917" x2="54167" y2="57917"/>
                        <a14:foregroundMark x1="60417" y1="60000" x2="60417" y2="60000"/>
                        <a14:foregroundMark x1="67083" y1="57917" x2="67083" y2="57917"/>
                        <a14:foregroundMark x1="61250" y1="38750" x2="61250" y2="38750"/>
                        <a14:foregroundMark x1="64583" y1="34583" x2="64583" y2="34583"/>
                        <a14:foregroundMark x1="59167" y1="39167" x2="59167" y2="39167"/>
                        <a14:foregroundMark x1="59167" y1="39167" x2="59167" y2="39167"/>
                      </a14:backgroundRemoval>
                    </a14:imgEffect>
                  </a14:imgLayer>
                </a14:imgProps>
              </a:ext>
            </a:extLst>
          </a:blip>
          <a:stretch>
            <a:fillRect/>
          </a:stretch>
        </p:blipFill>
        <p:spPr>
          <a:xfrm>
            <a:off x="6717401" y="4002473"/>
            <a:ext cx="1075015" cy="1075015"/>
          </a:xfrm>
          <a:prstGeom prst="rect">
            <a:avLst/>
          </a:prstGeom>
        </p:spPr>
      </p:pic>
      <p:pic>
        <p:nvPicPr>
          <p:cNvPr id="55" name="Picture 54">
            <a:extLst>
              <a:ext uri="{FF2B5EF4-FFF2-40B4-BE49-F238E27FC236}">
                <a16:creationId xmlns:a16="http://schemas.microsoft.com/office/drawing/2014/main" id="{D9D493D9-D766-4A99-91E5-64A3F5C4C68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56667" y1="35000" x2="56667" y2="35000"/>
                        <a14:backgroundMark x1="69583" y1="32917" x2="69583" y2="32917"/>
                        <a14:backgroundMark x1="36250" y1="33750" x2="36250" y2="33750"/>
                      </a14:backgroundRemoval>
                    </a14:imgEffect>
                  </a14:imgLayer>
                </a14:imgProps>
              </a:ext>
            </a:extLst>
          </a:blip>
          <a:stretch>
            <a:fillRect/>
          </a:stretch>
        </p:blipFill>
        <p:spPr>
          <a:xfrm>
            <a:off x="9198064" y="4180653"/>
            <a:ext cx="718654" cy="718654"/>
          </a:xfrm>
          <a:prstGeom prst="rect">
            <a:avLst/>
          </a:prstGeom>
        </p:spPr>
      </p:pic>
    </p:spTree>
    <p:extLst>
      <p:ext uri="{BB962C8B-B14F-4D97-AF65-F5344CB8AC3E}">
        <p14:creationId xmlns:p14="http://schemas.microsoft.com/office/powerpoint/2010/main" val="34351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B9A0590-5120-4563-8EFA-C206F980B3C7}"/>
              </a:ext>
            </a:extLst>
          </p:cNvPr>
          <p:cNvSpPr/>
          <p:nvPr/>
        </p:nvSpPr>
        <p:spPr>
          <a:xfrm>
            <a:off x="1403243" y="449985"/>
            <a:ext cx="11358434" cy="6335277"/>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a:t>
            </a:r>
          </a:p>
        </p:txBody>
      </p:sp>
      <p:grpSp>
        <p:nvGrpSpPr>
          <p:cNvPr id="49" name="Group 48">
            <a:extLst>
              <a:ext uri="{FF2B5EF4-FFF2-40B4-BE49-F238E27FC236}">
                <a16:creationId xmlns:a16="http://schemas.microsoft.com/office/drawing/2014/main" id="{9AE5D84D-A55A-48C4-86A5-F0D06688DAF6}"/>
              </a:ext>
            </a:extLst>
          </p:cNvPr>
          <p:cNvGrpSpPr/>
          <p:nvPr/>
        </p:nvGrpSpPr>
        <p:grpSpPr>
          <a:xfrm>
            <a:off x="4944263" y="438183"/>
            <a:ext cx="6831765" cy="6206583"/>
            <a:chOff x="3059193" y="595013"/>
            <a:chExt cx="5987675" cy="5439737"/>
          </a:xfrm>
        </p:grpSpPr>
        <p:grpSp>
          <p:nvGrpSpPr>
            <p:cNvPr id="35" name="Group 34">
              <a:extLst>
                <a:ext uri="{FF2B5EF4-FFF2-40B4-BE49-F238E27FC236}">
                  <a16:creationId xmlns:a16="http://schemas.microsoft.com/office/drawing/2014/main" id="{1DAA1C60-966A-45C5-89B8-6D60B398E43C}"/>
                </a:ext>
              </a:extLst>
            </p:cNvPr>
            <p:cNvGrpSpPr/>
            <p:nvPr/>
          </p:nvGrpSpPr>
          <p:grpSpPr>
            <a:xfrm>
              <a:off x="3059193" y="1362136"/>
              <a:ext cx="2118363" cy="1919153"/>
              <a:chOff x="5354005" y="595013"/>
              <a:chExt cx="2118363" cy="1919153"/>
            </a:xfrm>
          </p:grpSpPr>
          <p:cxnSp>
            <p:nvCxnSpPr>
              <p:cNvPr id="36" name="Straight Arrow Connector 35">
                <a:extLst>
                  <a:ext uri="{FF2B5EF4-FFF2-40B4-BE49-F238E27FC236}">
                    <a16:creationId xmlns:a16="http://schemas.microsoft.com/office/drawing/2014/main" id="{04120BD6-610D-44E8-9F2E-5D611C6F4A54}"/>
                  </a:ext>
                </a:extLst>
              </p:cNvPr>
              <p:cNvCxnSpPr>
                <a:cxnSpLocks/>
              </p:cNvCxnSpPr>
              <p:nvPr/>
            </p:nvCxnSpPr>
            <p:spPr>
              <a:xfrm flipV="1">
                <a:off x="6962181" y="1261144"/>
                <a:ext cx="0" cy="1253022"/>
              </a:xfrm>
              <a:prstGeom prst="straightConnector1">
                <a:avLst/>
              </a:prstGeom>
              <a:ln w="38100">
                <a:solidFill>
                  <a:srgbClr val="6FB242"/>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CAB88B9-5587-4081-BE3B-E69633C49F10}"/>
                  </a:ext>
                </a:extLst>
              </p:cNvPr>
              <p:cNvGrpSpPr/>
              <p:nvPr/>
            </p:nvGrpSpPr>
            <p:grpSpPr>
              <a:xfrm>
                <a:off x="5354005" y="595013"/>
                <a:ext cx="2118363" cy="932387"/>
                <a:chOff x="5354005" y="595013"/>
                <a:chExt cx="2118363" cy="932387"/>
              </a:xfrm>
            </p:grpSpPr>
            <p:sp>
              <p:nvSpPr>
                <p:cNvPr id="38" name="TextBox 37">
                  <a:extLst>
                    <a:ext uri="{FF2B5EF4-FFF2-40B4-BE49-F238E27FC236}">
                      <a16:creationId xmlns:a16="http://schemas.microsoft.com/office/drawing/2014/main" id="{68A7FB60-DB1F-403E-8249-6A7D36D43D5F}"/>
                    </a:ext>
                  </a:extLst>
                </p:cNvPr>
                <p:cNvSpPr txBox="1"/>
                <p:nvPr/>
              </p:nvSpPr>
              <p:spPr>
                <a:xfrm>
                  <a:off x="5354005" y="595013"/>
                  <a:ext cx="1915712" cy="523220"/>
                </a:xfrm>
                <a:prstGeom prst="rect">
                  <a:avLst/>
                </a:prstGeom>
                <a:noFill/>
              </p:spPr>
              <p:txBody>
                <a:bodyPr wrap="square" rtlCol="0">
                  <a:spAutoFit/>
                </a:bodyPr>
                <a:lstStyle/>
                <a:p>
                  <a:r>
                    <a:rPr lang="en-US" sz="2800" b="1" dirty="0">
                      <a:solidFill>
                        <a:srgbClr val="6FB242"/>
                      </a:solidFill>
                    </a:rPr>
                    <a:t>N103.97bn</a:t>
                  </a:r>
                </a:p>
              </p:txBody>
            </p:sp>
            <p:sp>
              <p:nvSpPr>
                <p:cNvPr id="39" name="TextBox 38">
                  <a:extLst>
                    <a:ext uri="{FF2B5EF4-FFF2-40B4-BE49-F238E27FC236}">
                      <a16:creationId xmlns:a16="http://schemas.microsoft.com/office/drawing/2014/main" id="{B91D0BB9-FED4-45B2-98F1-D131098AFED0}"/>
                    </a:ext>
                  </a:extLst>
                </p:cNvPr>
                <p:cNvSpPr txBox="1"/>
                <p:nvPr/>
              </p:nvSpPr>
              <p:spPr>
                <a:xfrm>
                  <a:off x="5354005" y="906976"/>
                  <a:ext cx="2118363" cy="620424"/>
                </a:xfrm>
                <a:prstGeom prst="rect">
                  <a:avLst/>
                </a:prstGeom>
                <a:noFill/>
              </p:spPr>
              <p:txBody>
                <a:bodyPr wrap="square" rtlCol="0">
                  <a:spAutoFit/>
                </a:bodyPr>
                <a:lstStyle/>
                <a:p>
                  <a:r>
                    <a:rPr lang="en-US" sz="2000" dirty="0"/>
                    <a:t>TOTAL BUDGET FINANCING</a:t>
                  </a:r>
                </a:p>
              </p:txBody>
            </p:sp>
          </p:grpSp>
        </p:grpSp>
        <p:cxnSp>
          <p:nvCxnSpPr>
            <p:cNvPr id="34" name="Straight Arrow Connector 33">
              <a:extLst>
                <a:ext uri="{FF2B5EF4-FFF2-40B4-BE49-F238E27FC236}">
                  <a16:creationId xmlns:a16="http://schemas.microsoft.com/office/drawing/2014/main" id="{B729A361-1D8D-43B5-926C-F0F20B7539FF}"/>
                </a:ext>
              </a:extLst>
            </p:cNvPr>
            <p:cNvCxnSpPr/>
            <p:nvPr/>
          </p:nvCxnSpPr>
          <p:spPr>
            <a:xfrm>
              <a:off x="5401994" y="4266026"/>
              <a:ext cx="0" cy="11382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2B1FF67-4C44-402B-8E70-344F77DCBA03}"/>
                </a:ext>
              </a:extLst>
            </p:cNvPr>
            <p:cNvGrpSpPr/>
            <p:nvPr/>
          </p:nvGrpSpPr>
          <p:grpSpPr>
            <a:xfrm>
              <a:off x="5053962" y="595013"/>
              <a:ext cx="2118363" cy="1332261"/>
              <a:chOff x="5053962" y="595013"/>
              <a:chExt cx="2118363" cy="1332261"/>
            </a:xfrm>
          </p:grpSpPr>
          <p:cxnSp>
            <p:nvCxnSpPr>
              <p:cNvPr id="11" name="Straight Arrow Connector 10">
                <a:extLst>
                  <a:ext uri="{FF2B5EF4-FFF2-40B4-BE49-F238E27FC236}">
                    <a16:creationId xmlns:a16="http://schemas.microsoft.com/office/drawing/2014/main" id="{615CF571-7660-4DC0-A68D-31DEC6AA5865}"/>
                  </a:ext>
                </a:extLst>
              </p:cNvPr>
              <p:cNvCxnSpPr/>
              <p:nvPr/>
            </p:nvCxnSpPr>
            <p:spPr>
              <a:xfrm flipV="1">
                <a:off x="5401994" y="1237957"/>
                <a:ext cx="0" cy="689317"/>
              </a:xfrm>
              <a:prstGeom prst="straightConnector1">
                <a:avLst/>
              </a:prstGeom>
              <a:ln w="38100">
                <a:solidFill>
                  <a:srgbClr val="FFC61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DA2EF8D-465D-45A4-97D6-FFF60F75E9A9}"/>
                  </a:ext>
                </a:extLst>
              </p:cNvPr>
              <p:cNvGrpSpPr/>
              <p:nvPr/>
            </p:nvGrpSpPr>
            <p:grpSpPr>
              <a:xfrm>
                <a:off x="5053962" y="595013"/>
                <a:ext cx="2118363" cy="712073"/>
                <a:chOff x="5053962" y="595013"/>
                <a:chExt cx="2118363" cy="712073"/>
              </a:xfrm>
            </p:grpSpPr>
            <p:sp>
              <p:nvSpPr>
                <p:cNvPr id="17" name="TextBox 16">
                  <a:extLst>
                    <a:ext uri="{FF2B5EF4-FFF2-40B4-BE49-F238E27FC236}">
                      <a16:creationId xmlns:a16="http://schemas.microsoft.com/office/drawing/2014/main" id="{639F9D5C-A7F0-4CED-93BC-AF16E0D38283}"/>
                    </a:ext>
                  </a:extLst>
                </p:cNvPr>
                <p:cNvSpPr txBox="1"/>
                <p:nvPr/>
              </p:nvSpPr>
              <p:spPr>
                <a:xfrm>
                  <a:off x="5053962" y="595013"/>
                  <a:ext cx="1915712" cy="523220"/>
                </a:xfrm>
                <a:prstGeom prst="rect">
                  <a:avLst/>
                </a:prstGeom>
                <a:noFill/>
              </p:spPr>
              <p:txBody>
                <a:bodyPr wrap="square" rtlCol="0">
                  <a:spAutoFit/>
                </a:bodyPr>
                <a:lstStyle/>
                <a:p>
                  <a:r>
                    <a:rPr lang="en-US" sz="2800" b="1" dirty="0">
                      <a:solidFill>
                        <a:srgbClr val="FFC610"/>
                      </a:solidFill>
                    </a:rPr>
                    <a:t>N103.97bn</a:t>
                  </a:r>
                </a:p>
              </p:txBody>
            </p:sp>
            <p:sp>
              <p:nvSpPr>
                <p:cNvPr id="20" name="TextBox 19">
                  <a:extLst>
                    <a:ext uri="{FF2B5EF4-FFF2-40B4-BE49-F238E27FC236}">
                      <a16:creationId xmlns:a16="http://schemas.microsoft.com/office/drawing/2014/main" id="{7C3C87D4-6ACD-468F-8734-6E58E73E38DE}"/>
                    </a:ext>
                  </a:extLst>
                </p:cNvPr>
                <p:cNvSpPr txBox="1"/>
                <p:nvPr/>
              </p:nvSpPr>
              <p:spPr>
                <a:xfrm>
                  <a:off x="5053962" y="906976"/>
                  <a:ext cx="2118363" cy="400110"/>
                </a:xfrm>
                <a:prstGeom prst="rect">
                  <a:avLst/>
                </a:prstGeom>
                <a:noFill/>
              </p:spPr>
              <p:txBody>
                <a:bodyPr wrap="square" rtlCol="0">
                  <a:spAutoFit/>
                </a:bodyPr>
                <a:lstStyle/>
                <a:p>
                  <a:r>
                    <a:rPr lang="en-US" sz="2000" dirty="0"/>
                    <a:t>BUDGET DEFICIT</a:t>
                  </a:r>
                </a:p>
              </p:txBody>
            </p:sp>
          </p:grpSp>
        </p:grpSp>
        <p:grpSp>
          <p:nvGrpSpPr>
            <p:cNvPr id="25" name="Group 24">
              <a:extLst>
                <a:ext uri="{FF2B5EF4-FFF2-40B4-BE49-F238E27FC236}">
                  <a16:creationId xmlns:a16="http://schemas.microsoft.com/office/drawing/2014/main" id="{BCD3ED8E-8E4E-447C-8057-55B124701C11}"/>
                </a:ext>
              </a:extLst>
            </p:cNvPr>
            <p:cNvGrpSpPr/>
            <p:nvPr/>
          </p:nvGrpSpPr>
          <p:grpSpPr>
            <a:xfrm>
              <a:off x="6928505" y="1316194"/>
              <a:ext cx="2118363" cy="1316787"/>
              <a:chOff x="6928505" y="1316194"/>
              <a:chExt cx="2118363" cy="1316787"/>
            </a:xfrm>
          </p:grpSpPr>
          <p:cxnSp>
            <p:nvCxnSpPr>
              <p:cNvPr id="18" name="Straight Arrow Connector 17">
                <a:extLst>
                  <a:ext uri="{FF2B5EF4-FFF2-40B4-BE49-F238E27FC236}">
                    <a16:creationId xmlns:a16="http://schemas.microsoft.com/office/drawing/2014/main" id="{5003772E-F97C-4A04-BA34-40C5163CDCE5}"/>
                  </a:ext>
                </a:extLst>
              </p:cNvPr>
              <p:cNvCxnSpPr/>
              <p:nvPr/>
            </p:nvCxnSpPr>
            <p:spPr>
              <a:xfrm flipV="1">
                <a:off x="7317708" y="1943664"/>
                <a:ext cx="0" cy="689317"/>
              </a:xfrm>
              <a:prstGeom prst="straightConnector1">
                <a:avLst/>
              </a:prstGeom>
              <a:ln w="38100">
                <a:solidFill>
                  <a:srgbClr val="4674CA"/>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ED1A76B-70B5-4480-AED0-BDA6BD0B6592}"/>
                  </a:ext>
                </a:extLst>
              </p:cNvPr>
              <p:cNvGrpSpPr/>
              <p:nvPr/>
            </p:nvGrpSpPr>
            <p:grpSpPr>
              <a:xfrm>
                <a:off x="6928505" y="1316194"/>
                <a:ext cx="2118363" cy="662638"/>
                <a:chOff x="5053962" y="595013"/>
                <a:chExt cx="2118363" cy="662638"/>
              </a:xfrm>
            </p:grpSpPr>
            <p:sp>
              <p:nvSpPr>
                <p:cNvPr id="23" name="TextBox 22">
                  <a:extLst>
                    <a:ext uri="{FF2B5EF4-FFF2-40B4-BE49-F238E27FC236}">
                      <a16:creationId xmlns:a16="http://schemas.microsoft.com/office/drawing/2014/main" id="{E264A41A-78A8-40B5-935B-D582494D28EF}"/>
                    </a:ext>
                  </a:extLst>
                </p:cNvPr>
                <p:cNvSpPr txBox="1"/>
                <p:nvPr/>
              </p:nvSpPr>
              <p:spPr>
                <a:xfrm>
                  <a:off x="5053962" y="595013"/>
                  <a:ext cx="1915712" cy="523220"/>
                </a:xfrm>
                <a:prstGeom prst="rect">
                  <a:avLst/>
                </a:prstGeom>
                <a:noFill/>
              </p:spPr>
              <p:txBody>
                <a:bodyPr wrap="square" rtlCol="0">
                  <a:spAutoFit/>
                </a:bodyPr>
                <a:lstStyle/>
                <a:p>
                  <a:r>
                    <a:rPr lang="en-US" sz="2800" b="1" dirty="0">
                      <a:solidFill>
                        <a:srgbClr val="4674CA"/>
                      </a:solidFill>
                    </a:rPr>
                    <a:t>N350.74bn</a:t>
                  </a:r>
                </a:p>
              </p:txBody>
            </p:sp>
            <p:sp>
              <p:nvSpPr>
                <p:cNvPr id="24" name="TextBox 23">
                  <a:extLst>
                    <a:ext uri="{FF2B5EF4-FFF2-40B4-BE49-F238E27FC236}">
                      <a16:creationId xmlns:a16="http://schemas.microsoft.com/office/drawing/2014/main" id="{AE57C7FF-B1FF-4607-A704-5CA555093846}"/>
                    </a:ext>
                  </a:extLst>
                </p:cNvPr>
                <p:cNvSpPr txBox="1"/>
                <p:nvPr/>
              </p:nvSpPr>
              <p:spPr>
                <a:xfrm>
                  <a:off x="5053962" y="906976"/>
                  <a:ext cx="2118363" cy="350675"/>
                </a:xfrm>
                <a:prstGeom prst="rect">
                  <a:avLst/>
                </a:prstGeom>
                <a:noFill/>
              </p:spPr>
              <p:txBody>
                <a:bodyPr wrap="square" rtlCol="0">
                  <a:spAutoFit/>
                </a:bodyPr>
                <a:lstStyle/>
                <a:p>
                  <a:r>
                    <a:rPr lang="en-US" sz="2000" dirty="0"/>
                    <a:t>TOTAL BUDGET</a:t>
                  </a:r>
                </a:p>
              </p:txBody>
            </p:sp>
          </p:grpSp>
        </p:grpSp>
        <p:grpSp>
          <p:nvGrpSpPr>
            <p:cNvPr id="29" name="Group 28">
              <a:extLst>
                <a:ext uri="{FF2B5EF4-FFF2-40B4-BE49-F238E27FC236}">
                  <a16:creationId xmlns:a16="http://schemas.microsoft.com/office/drawing/2014/main" id="{F29148A9-FE91-4D24-9191-315501690BBC}"/>
                </a:ext>
              </a:extLst>
            </p:cNvPr>
            <p:cNvGrpSpPr/>
            <p:nvPr/>
          </p:nvGrpSpPr>
          <p:grpSpPr>
            <a:xfrm>
              <a:off x="5053961" y="5372112"/>
              <a:ext cx="3790247" cy="662638"/>
              <a:chOff x="5053961" y="595013"/>
              <a:chExt cx="3790247" cy="662638"/>
            </a:xfrm>
          </p:grpSpPr>
          <p:sp>
            <p:nvSpPr>
              <p:cNvPr id="30" name="TextBox 29">
                <a:extLst>
                  <a:ext uri="{FF2B5EF4-FFF2-40B4-BE49-F238E27FC236}">
                    <a16:creationId xmlns:a16="http://schemas.microsoft.com/office/drawing/2014/main" id="{44CFBD92-07B1-4D8A-A8B5-688FD7A74F8A}"/>
                  </a:ext>
                </a:extLst>
              </p:cNvPr>
              <p:cNvSpPr txBox="1"/>
              <p:nvPr/>
            </p:nvSpPr>
            <p:spPr>
              <a:xfrm>
                <a:off x="5053962" y="595013"/>
                <a:ext cx="2263746" cy="458574"/>
              </a:xfrm>
              <a:prstGeom prst="rect">
                <a:avLst/>
              </a:prstGeom>
              <a:noFill/>
            </p:spPr>
            <p:txBody>
              <a:bodyPr wrap="square" rtlCol="0">
                <a:spAutoFit/>
              </a:bodyPr>
              <a:lstStyle/>
              <a:p>
                <a:r>
                  <a:rPr lang="en-US" sz="2800" b="1" dirty="0">
                    <a:solidFill>
                      <a:schemeClr val="accent2"/>
                    </a:solidFill>
                  </a:rPr>
                  <a:t>N246.77bn</a:t>
                </a:r>
              </a:p>
            </p:txBody>
          </p:sp>
          <p:sp>
            <p:nvSpPr>
              <p:cNvPr id="31" name="TextBox 30">
                <a:extLst>
                  <a:ext uri="{FF2B5EF4-FFF2-40B4-BE49-F238E27FC236}">
                    <a16:creationId xmlns:a16="http://schemas.microsoft.com/office/drawing/2014/main" id="{D977F1C8-D9E2-45E5-81F0-8F3C21300623}"/>
                  </a:ext>
                </a:extLst>
              </p:cNvPr>
              <p:cNvSpPr txBox="1"/>
              <p:nvPr/>
            </p:nvSpPr>
            <p:spPr>
              <a:xfrm>
                <a:off x="5053961" y="906976"/>
                <a:ext cx="3790247" cy="350675"/>
              </a:xfrm>
              <a:prstGeom prst="rect">
                <a:avLst/>
              </a:prstGeom>
              <a:noFill/>
            </p:spPr>
            <p:txBody>
              <a:bodyPr wrap="square" rtlCol="0">
                <a:spAutoFit/>
              </a:bodyPr>
              <a:lstStyle/>
              <a:p>
                <a:r>
                  <a:rPr lang="en-US" sz="2000" dirty="0"/>
                  <a:t>TOTAL FUNDING SOURCES</a:t>
                </a:r>
              </a:p>
            </p:txBody>
          </p:sp>
        </p:grpSp>
        <p:grpSp>
          <p:nvGrpSpPr>
            <p:cNvPr id="45" name="Group 44">
              <a:extLst>
                <a:ext uri="{FF2B5EF4-FFF2-40B4-BE49-F238E27FC236}">
                  <a16:creationId xmlns:a16="http://schemas.microsoft.com/office/drawing/2014/main" id="{755A58B6-AE2B-4003-BC5A-D1696ABFEA62}"/>
                </a:ext>
              </a:extLst>
            </p:cNvPr>
            <p:cNvGrpSpPr/>
            <p:nvPr/>
          </p:nvGrpSpPr>
          <p:grpSpPr>
            <a:xfrm>
              <a:off x="3818334" y="1813321"/>
              <a:ext cx="4555331" cy="3231357"/>
              <a:chOff x="3818334" y="1813321"/>
              <a:chExt cx="4555331" cy="3231357"/>
            </a:xfrm>
          </p:grpSpPr>
          <p:sp>
            <p:nvSpPr>
              <p:cNvPr id="46" name="Oval 45">
                <a:extLst>
                  <a:ext uri="{FF2B5EF4-FFF2-40B4-BE49-F238E27FC236}">
                    <a16:creationId xmlns:a16="http://schemas.microsoft.com/office/drawing/2014/main" id="{2FBF25AE-DAA4-48B7-8190-8BCD956F6B01}"/>
                  </a:ext>
                </a:extLst>
              </p:cNvPr>
              <p:cNvSpPr/>
              <p:nvPr/>
            </p:nvSpPr>
            <p:spPr>
              <a:xfrm>
                <a:off x="5258971" y="2591971"/>
                <a:ext cx="1674055" cy="1674055"/>
              </a:xfrm>
              <a:prstGeom prst="ellipse">
                <a:avLst/>
              </a:prstGeom>
              <a:solidFill>
                <a:schemeClr val="accent6">
                  <a:lumMod val="40000"/>
                  <a:lumOff val="60000"/>
                </a:schemeClr>
              </a:solidFill>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7" name="Chart 46">
                <a:extLst>
                  <a:ext uri="{FF2B5EF4-FFF2-40B4-BE49-F238E27FC236}">
                    <a16:creationId xmlns:a16="http://schemas.microsoft.com/office/drawing/2014/main" id="{B215CC28-EAFD-42BB-BBD2-DA49449290D5}"/>
                  </a:ext>
                </a:extLst>
              </p:cNvPr>
              <p:cNvGraphicFramePr>
                <a:graphicFrameLocks/>
              </p:cNvGraphicFramePr>
              <p:nvPr/>
            </p:nvGraphicFramePr>
            <p:xfrm>
              <a:off x="3818334" y="1813321"/>
              <a:ext cx="4555331" cy="3231357"/>
            </p:xfrm>
            <a:graphic>
              <a:graphicData uri="http://schemas.openxmlformats.org/drawingml/2006/chart">
                <c:chart xmlns:c="http://schemas.openxmlformats.org/drawingml/2006/chart" xmlns:r="http://schemas.openxmlformats.org/officeDocument/2006/relationships" r:id="rId2"/>
              </a:graphicData>
            </a:graphic>
          </p:graphicFrame>
          <p:sp>
            <p:nvSpPr>
              <p:cNvPr id="48" name="Oval 47">
                <a:extLst>
                  <a:ext uri="{FF2B5EF4-FFF2-40B4-BE49-F238E27FC236}">
                    <a16:creationId xmlns:a16="http://schemas.microsoft.com/office/drawing/2014/main" id="{3C7FF190-65F9-4779-B809-B55CC7FC8C59}"/>
                  </a:ext>
                </a:extLst>
              </p:cNvPr>
              <p:cNvSpPr/>
              <p:nvPr/>
            </p:nvSpPr>
            <p:spPr>
              <a:xfrm>
                <a:off x="5491160" y="2824159"/>
                <a:ext cx="1209678" cy="1209678"/>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sp>
        <p:nvSpPr>
          <p:cNvPr id="50" name="Rectangle 49">
            <a:extLst>
              <a:ext uri="{FF2B5EF4-FFF2-40B4-BE49-F238E27FC236}">
                <a16:creationId xmlns:a16="http://schemas.microsoft.com/office/drawing/2014/main" id="{6606CCE0-9958-462A-93CE-C6A2847612FF}"/>
              </a:ext>
            </a:extLst>
          </p:cNvPr>
          <p:cNvSpPr/>
          <p:nvPr/>
        </p:nvSpPr>
        <p:spPr>
          <a:xfrm>
            <a:off x="544041" y="1498582"/>
            <a:ext cx="3657600" cy="3432517"/>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a:t>BUDGET </a:t>
            </a:r>
            <a:endParaRPr lang="en-US" sz="3200" b="1" dirty="0"/>
          </a:p>
          <a:p>
            <a:pPr algn="ctr"/>
            <a:r>
              <a:rPr lang="en-US" sz="3200" b="1" dirty="0"/>
              <a:t>AT A GLANCE</a:t>
            </a:r>
          </a:p>
        </p:txBody>
      </p:sp>
      <p:sp>
        <p:nvSpPr>
          <p:cNvPr id="2" name="TextBox 1">
            <a:extLst>
              <a:ext uri="{FF2B5EF4-FFF2-40B4-BE49-F238E27FC236}">
                <a16:creationId xmlns:a16="http://schemas.microsoft.com/office/drawing/2014/main" id="{AE6B8060-6499-94F3-796A-383D1A91E6E1}"/>
              </a:ext>
            </a:extLst>
          </p:cNvPr>
          <p:cNvSpPr txBox="1"/>
          <p:nvPr/>
        </p:nvSpPr>
        <p:spPr>
          <a:xfrm>
            <a:off x="3260557" y="5596970"/>
            <a:ext cx="2935706" cy="400110"/>
          </a:xfrm>
          <a:prstGeom prst="rect">
            <a:avLst/>
          </a:prstGeom>
          <a:noFill/>
        </p:spPr>
        <p:txBody>
          <a:bodyPr wrap="square" rtlCol="0">
            <a:spAutoFit/>
          </a:bodyPr>
          <a:lstStyle/>
          <a:p>
            <a:r>
              <a:rPr lang="en-US" sz="2000" dirty="0"/>
              <a:t>FINANCING GAP (</a:t>
            </a:r>
            <a:r>
              <a:rPr lang="en-US" sz="2000" strike="sngStrike" dirty="0"/>
              <a:t>N</a:t>
            </a:r>
            <a:r>
              <a:rPr lang="en-US" sz="2000" dirty="0"/>
              <a:t>0BN)</a:t>
            </a:r>
          </a:p>
        </p:txBody>
      </p:sp>
    </p:spTree>
    <p:extLst>
      <p:ext uri="{BB962C8B-B14F-4D97-AF65-F5344CB8AC3E}">
        <p14:creationId xmlns:p14="http://schemas.microsoft.com/office/powerpoint/2010/main" val="311732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FA6C37-B4D3-1C79-DEF4-4FBCCF0872CE}"/>
              </a:ext>
            </a:extLst>
          </p:cNvPr>
          <p:cNvSpPr/>
          <p:nvPr/>
        </p:nvSpPr>
        <p:spPr>
          <a:xfrm>
            <a:off x="6797842" y="1228727"/>
            <a:ext cx="5142368" cy="5500164"/>
          </a:xfrm>
          <a:prstGeom prst="rect">
            <a:avLst/>
          </a:prstGeom>
          <a:solidFill>
            <a:srgbClr val="F1FB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FE0E20C-EB39-449D-ABEB-AF8D53399F9D}"/>
              </a:ext>
            </a:extLst>
          </p:cNvPr>
          <p:cNvGrpSpPr/>
          <p:nvPr/>
        </p:nvGrpSpPr>
        <p:grpSpPr>
          <a:xfrm>
            <a:off x="10344150" y="174722"/>
            <a:ext cx="1423780" cy="1054004"/>
            <a:chOff x="6877878" y="35472"/>
            <a:chExt cx="1431235" cy="1134701"/>
          </a:xfrm>
        </p:grpSpPr>
        <p:pic>
          <p:nvPicPr>
            <p:cNvPr id="9" name="Picture 8">
              <a:extLst>
                <a:ext uri="{FF2B5EF4-FFF2-40B4-BE49-F238E27FC236}">
                  <a16:creationId xmlns:a16="http://schemas.microsoft.com/office/drawing/2014/main" id="{09243E33-2266-4C95-90AF-78FDE61A022C}"/>
                </a:ext>
              </a:extLst>
            </p:cNvPr>
            <p:cNvPicPr>
              <a:picLocks noChangeAspect="1"/>
            </p:cNvPicPr>
            <p:nvPr/>
          </p:nvPicPr>
          <p:blipFill>
            <a:blip r:embed="rId2"/>
            <a:stretch>
              <a:fillRect/>
            </a:stretch>
          </p:blipFill>
          <p:spPr>
            <a:xfrm>
              <a:off x="6972508" y="35472"/>
              <a:ext cx="1336605" cy="703814"/>
            </a:xfrm>
            <a:prstGeom prst="rect">
              <a:avLst/>
            </a:prstGeom>
          </p:spPr>
        </p:pic>
        <p:sp>
          <p:nvSpPr>
            <p:cNvPr id="10" name="TextBox 9">
              <a:extLst>
                <a:ext uri="{FF2B5EF4-FFF2-40B4-BE49-F238E27FC236}">
                  <a16:creationId xmlns:a16="http://schemas.microsoft.com/office/drawing/2014/main" id="{638E92A0-1F78-4B38-B420-C8159A53F528}"/>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pSp>
        <p:nvGrpSpPr>
          <p:cNvPr id="2" name="Group 1">
            <a:extLst>
              <a:ext uri="{FF2B5EF4-FFF2-40B4-BE49-F238E27FC236}">
                <a16:creationId xmlns:a16="http://schemas.microsoft.com/office/drawing/2014/main" id="{780D9F76-9C29-4CC3-B24D-4C91E76C33DF}"/>
              </a:ext>
            </a:extLst>
          </p:cNvPr>
          <p:cNvGrpSpPr/>
          <p:nvPr/>
        </p:nvGrpSpPr>
        <p:grpSpPr>
          <a:xfrm>
            <a:off x="7820166" y="1359565"/>
            <a:ext cx="4120043" cy="5369325"/>
            <a:chOff x="7820166" y="1066823"/>
            <a:chExt cx="4120043" cy="5404884"/>
          </a:xfrm>
        </p:grpSpPr>
        <p:graphicFrame>
          <p:nvGraphicFramePr>
            <p:cNvPr id="7" name="Chart 6">
              <a:extLst>
                <a:ext uri="{FF2B5EF4-FFF2-40B4-BE49-F238E27FC236}">
                  <a16:creationId xmlns:a16="http://schemas.microsoft.com/office/drawing/2014/main" id="{03896609-3DE3-46DE-B9CB-4AF871B46E1B}"/>
                </a:ext>
              </a:extLst>
            </p:cNvPr>
            <p:cNvGraphicFramePr/>
            <p:nvPr>
              <p:extLst>
                <p:ext uri="{D42A27DB-BD31-4B8C-83A1-F6EECF244321}">
                  <p14:modId xmlns:p14="http://schemas.microsoft.com/office/powerpoint/2010/main" val="2910514834"/>
                </p:ext>
              </p:extLst>
            </p:nvPr>
          </p:nvGraphicFramePr>
          <p:xfrm>
            <a:off x="7820166" y="1066823"/>
            <a:ext cx="4120043" cy="47286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934B5E9-7577-4AA4-9A49-084595081868}"/>
                </a:ext>
              </a:extLst>
            </p:cNvPr>
            <p:cNvSpPr txBox="1"/>
            <p:nvPr/>
          </p:nvSpPr>
          <p:spPr>
            <a:xfrm>
              <a:off x="8593397" y="6133153"/>
              <a:ext cx="2298704" cy="338554"/>
            </a:xfrm>
            <a:prstGeom prst="rect">
              <a:avLst/>
            </a:prstGeom>
            <a:noFill/>
          </p:spPr>
          <p:txBody>
            <a:bodyPr wrap="square" rtlCol="0">
              <a:spAutoFit/>
            </a:bodyPr>
            <a:lstStyle/>
            <a:p>
              <a:pPr algn="ctr"/>
              <a:endParaRPr lang="en-US" sz="1600" b="1" dirty="0">
                <a:solidFill>
                  <a:srgbClr val="FF0000"/>
                </a:solidFill>
              </a:endParaRPr>
            </a:p>
          </p:txBody>
        </p:sp>
      </p:grpSp>
      <p:sp>
        <p:nvSpPr>
          <p:cNvPr id="12" name="Rectangle 11">
            <a:extLst>
              <a:ext uri="{FF2B5EF4-FFF2-40B4-BE49-F238E27FC236}">
                <a16:creationId xmlns:a16="http://schemas.microsoft.com/office/drawing/2014/main" id="{B21A2BC2-2529-4FE0-93DB-9B8AA093918F}"/>
              </a:ext>
            </a:extLst>
          </p:cNvPr>
          <p:cNvSpPr/>
          <p:nvPr/>
        </p:nvSpPr>
        <p:spPr>
          <a:xfrm>
            <a:off x="13252" y="350342"/>
            <a:ext cx="4394921" cy="584775"/>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3200" b="1" dirty="0">
                <a:ln w="6600">
                  <a:noFill/>
                  <a:prstDash val="solid"/>
                </a:ln>
                <a:solidFill>
                  <a:schemeClr val="bg1"/>
                </a:solidFill>
              </a:rPr>
              <a:t>GENERAL FRAMEWORK</a:t>
            </a:r>
            <a:endParaRPr lang="en-US" sz="3200" b="1" cap="none" spc="0" dirty="0">
              <a:ln w="22225">
                <a:noFill/>
                <a:prstDash val="solid"/>
              </a:ln>
              <a:solidFill>
                <a:schemeClr val="bg1"/>
              </a:solidFill>
            </a:endParaRPr>
          </a:p>
        </p:txBody>
      </p:sp>
      <p:graphicFrame>
        <p:nvGraphicFramePr>
          <p:cNvPr id="5" name="Table 4">
            <a:extLst>
              <a:ext uri="{FF2B5EF4-FFF2-40B4-BE49-F238E27FC236}">
                <a16:creationId xmlns:a16="http://schemas.microsoft.com/office/drawing/2014/main" id="{9B22D045-0CE9-4CCE-AB0B-8BF30DA7DF2D}"/>
              </a:ext>
            </a:extLst>
          </p:cNvPr>
          <p:cNvGraphicFramePr>
            <a:graphicFrameLocks noGrp="1"/>
          </p:cNvGraphicFramePr>
          <p:nvPr>
            <p:extLst>
              <p:ext uri="{D42A27DB-BD31-4B8C-83A1-F6EECF244321}">
                <p14:modId xmlns:p14="http://schemas.microsoft.com/office/powerpoint/2010/main" val="1556656052"/>
              </p:ext>
            </p:extLst>
          </p:nvPr>
        </p:nvGraphicFramePr>
        <p:xfrm>
          <a:off x="251791" y="1455779"/>
          <a:ext cx="7388264" cy="5066486"/>
        </p:xfrm>
        <a:graphic>
          <a:graphicData uri="http://schemas.openxmlformats.org/drawingml/2006/table">
            <a:tbl>
              <a:tblPr firstRow="1" bandRow="1">
                <a:effectLst>
                  <a:outerShdw blurRad="63500" sx="102000" sy="102000" algn="ctr" rotWithShape="0">
                    <a:prstClr val="black">
                      <a:alpha val="40000"/>
                    </a:prstClr>
                  </a:outerShdw>
                </a:effectLst>
                <a:tableStyleId>{93296810-A885-4BE3-A3E7-6D5BEEA58F35}</a:tableStyleId>
              </a:tblPr>
              <a:tblGrid>
                <a:gridCol w="1100562">
                  <a:extLst>
                    <a:ext uri="{9D8B030D-6E8A-4147-A177-3AD203B41FA5}">
                      <a16:colId xmlns:a16="http://schemas.microsoft.com/office/drawing/2014/main" val="3925379895"/>
                    </a:ext>
                  </a:extLst>
                </a:gridCol>
                <a:gridCol w="1271577">
                  <a:extLst>
                    <a:ext uri="{9D8B030D-6E8A-4147-A177-3AD203B41FA5}">
                      <a16:colId xmlns:a16="http://schemas.microsoft.com/office/drawing/2014/main" val="3309939498"/>
                    </a:ext>
                  </a:extLst>
                </a:gridCol>
                <a:gridCol w="1219200">
                  <a:extLst>
                    <a:ext uri="{9D8B030D-6E8A-4147-A177-3AD203B41FA5}">
                      <a16:colId xmlns:a16="http://schemas.microsoft.com/office/drawing/2014/main" val="2806567824"/>
                    </a:ext>
                  </a:extLst>
                </a:gridCol>
                <a:gridCol w="636105">
                  <a:extLst>
                    <a:ext uri="{9D8B030D-6E8A-4147-A177-3AD203B41FA5}">
                      <a16:colId xmlns:a16="http://schemas.microsoft.com/office/drawing/2014/main" val="4207825489"/>
                    </a:ext>
                  </a:extLst>
                </a:gridCol>
                <a:gridCol w="1308032">
                  <a:extLst>
                    <a:ext uri="{9D8B030D-6E8A-4147-A177-3AD203B41FA5}">
                      <a16:colId xmlns:a16="http://schemas.microsoft.com/office/drawing/2014/main" val="1096330255"/>
                    </a:ext>
                  </a:extLst>
                </a:gridCol>
                <a:gridCol w="1276142">
                  <a:extLst>
                    <a:ext uri="{9D8B030D-6E8A-4147-A177-3AD203B41FA5}">
                      <a16:colId xmlns:a16="http://schemas.microsoft.com/office/drawing/2014/main" val="2781443421"/>
                    </a:ext>
                  </a:extLst>
                </a:gridCol>
                <a:gridCol w="576646">
                  <a:extLst>
                    <a:ext uri="{9D8B030D-6E8A-4147-A177-3AD203B41FA5}">
                      <a16:colId xmlns:a16="http://schemas.microsoft.com/office/drawing/2014/main" val="2045876315"/>
                    </a:ext>
                  </a:extLst>
                </a:gridCol>
              </a:tblGrid>
              <a:tr h="922108">
                <a:tc rowSpan="2">
                  <a:txBody>
                    <a:bodyPr/>
                    <a:lstStyle/>
                    <a:p>
                      <a:pPr algn="ctr" rtl="0" fontAlgn="ctr"/>
                      <a:r>
                        <a:rPr lang="en-US" sz="1200" u="none" strike="noStrike" dirty="0">
                          <a:effectLst/>
                        </a:rPr>
                        <a:t>LINE ITEM</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dirty="0">
                          <a:effectLst/>
                        </a:rPr>
                        <a:t>2022 APPROVED BUDGET</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dirty="0">
                          <a:effectLst/>
                        </a:rPr>
                        <a:t>2022 FIRST QUARTER ACTUAL</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b="1" i="0" u="none" strike="noStrike" dirty="0">
                          <a:solidFill>
                            <a:schemeClr val="bg1"/>
                          </a:solidFill>
                          <a:effectLst/>
                          <a:latin typeface="Calibri" panose="020F0502020204030204" pitchFamily="34" charset="0"/>
                        </a:rPr>
                        <a:t>% PERF.</a:t>
                      </a:r>
                    </a:p>
                  </a:txBody>
                  <a:tcPr marL="9525" marR="9525" marT="9525" marB="0" anchor="ctr"/>
                </a:tc>
                <a:tc>
                  <a:txBody>
                    <a:bodyPr/>
                    <a:lstStyle/>
                    <a:p>
                      <a:pPr algn="ctr" rtl="0" fontAlgn="ctr"/>
                      <a:r>
                        <a:rPr lang="en-US" sz="1200" u="none" strike="noStrike" dirty="0">
                          <a:effectLst/>
                        </a:rPr>
                        <a:t>2021 APPROVED BUDGET</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u="none" strike="noStrike" dirty="0">
                          <a:effectLst/>
                        </a:rPr>
                        <a:t>2021 ACTUAL (UNAUDITED)</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b="1" i="0" u="none" strike="noStrike" dirty="0">
                          <a:solidFill>
                            <a:schemeClr val="bg1"/>
                          </a:solidFill>
                          <a:effectLst/>
                          <a:latin typeface="Calibri" panose="020F0502020204030204" pitchFamily="34" charset="0"/>
                        </a:rPr>
                        <a:t>% PERF.</a:t>
                      </a:r>
                    </a:p>
                  </a:txBody>
                  <a:tcPr marL="9525" marR="9525" marT="9525" marB="0" anchor="ctr"/>
                </a:tc>
                <a:extLst>
                  <a:ext uri="{0D108BD9-81ED-4DB2-BD59-A6C34878D82A}">
                    <a16:rowId xmlns:a16="http://schemas.microsoft.com/office/drawing/2014/main" val="275313847"/>
                  </a:ext>
                </a:extLst>
              </a:tr>
              <a:tr h="543560">
                <a:tc vMerge="1">
                  <a:txBody>
                    <a:bodyPr/>
                    <a:lstStyle/>
                    <a:p>
                      <a:endParaRPr lang="en-US"/>
                    </a:p>
                  </a:txBody>
                  <a:tcPr/>
                </a:tc>
                <a:tc>
                  <a:txBody>
                    <a:bodyPr/>
                    <a:lstStyle/>
                    <a:p>
                      <a:pPr algn="ctr" rtl="0" fontAlgn="ctr"/>
                      <a:r>
                        <a:rPr lang="en-US" sz="1200" b="1" u="none" strike="noStrike" dirty="0">
                          <a:effectLst/>
                        </a:rPr>
                        <a:t>(</a:t>
                      </a:r>
                      <a:r>
                        <a:rPr lang="en-US" sz="1200" b="1" u="none" strike="sngStrike" dirty="0">
                          <a:effectLst/>
                        </a:rPr>
                        <a:t>N</a:t>
                      </a:r>
                      <a:r>
                        <a:rPr lang="en-US" sz="1200" b="1" u="none" strike="noStrike" dirty="0">
                          <a:effectLst/>
                        </a:rPr>
                        <a:t>)</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b="1" u="none" strike="noStrike" dirty="0">
                          <a:effectLst/>
                        </a:rPr>
                        <a:t>(</a:t>
                      </a:r>
                      <a:r>
                        <a:rPr lang="en-US" sz="1200" b="1" u="none" strike="sngStrike" dirty="0">
                          <a:effectLst/>
                        </a:rPr>
                        <a:t>N</a:t>
                      </a:r>
                      <a:r>
                        <a:rPr lang="en-US" sz="1200" b="1" u="none" strike="noStrike" dirty="0">
                          <a:effectLst/>
                        </a:rPr>
                        <a:t>)</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effectLst/>
                        </a:rPr>
                        <a:t>                         </a:t>
                      </a:r>
                      <a:endParaRPr lang="en-US" sz="1200" b="1" i="0" u="none" strike="noStrike" dirty="0">
                        <a:solidFill>
                          <a:schemeClr val="bg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effectLst/>
                        </a:rPr>
                        <a:t>%</a:t>
                      </a:r>
                      <a:endParaRPr lang="en-US" sz="1200" b="1" i="0" u="none" strike="noStrike" dirty="0">
                        <a:solidFill>
                          <a:schemeClr val="bg1"/>
                        </a:solidFill>
                        <a:effectLst/>
                        <a:latin typeface="Calibri" panose="020F0502020204030204" pitchFamily="34" charset="0"/>
                      </a:endParaRPr>
                    </a:p>
                    <a:p>
                      <a:pPr algn="ctr" rtl="0" fontAlgn="ct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b="1" u="none" strike="noStrike" dirty="0">
                          <a:effectLst/>
                        </a:rPr>
                        <a:t>(</a:t>
                      </a:r>
                      <a:r>
                        <a:rPr lang="en-US" sz="1200" b="1" u="none" strike="sngStrike" dirty="0">
                          <a:effectLst/>
                        </a:rPr>
                        <a:t>N</a:t>
                      </a:r>
                      <a:r>
                        <a:rPr lang="en-US" sz="1200" b="1" u="none" strike="noStrike" dirty="0">
                          <a:effectLst/>
                        </a:rPr>
                        <a:t>)</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b="1" u="none" strike="noStrike" dirty="0">
                          <a:effectLst/>
                        </a:rPr>
                        <a:t>(</a:t>
                      </a:r>
                      <a:r>
                        <a:rPr lang="en-US" sz="1200" b="1" u="none" strike="sngStrike" dirty="0">
                          <a:effectLst/>
                        </a:rPr>
                        <a:t>N</a:t>
                      </a:r>
                      <a:r>
                        <a:rPr lang="en-US" sz="1200" b="1" u="none" strike="noStrike" dirty="0">
                          <a:effectLst/>
                        </a:rPr>
                        <a:t>)</a:t>
                      </a:r>
                      <a:endParaRPr lang="en-US"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200" b="1" u="none" strike="noStrike" dirty="0">
                          <a:effectLst/>
                        </a:rPr>
                        <a:t>%</a:t>
                      </a:r>
                      <a:endParaRPr lang="en-US" sz="12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85163267"/>
                  </a:ext>
                </a:extLst>
              </a:tr>
              <a:tr h="543560">
                <a:tc>
                  <a:txBody>
                    <a:bodyPr/>
                    <a:lstStyle/>
                    <a:p>
                      <a:pPr algn="ctr" rtl="0" fontAlgn="ctr"/>
                      <a:r>
                        <a:rPr lang="en-US" sz="1200" u="none" strike="noStrike" dirty="0">
                          <a:effectLst/>
                        </a:rPr>
                        <a:t>TOTAL BUDGET EXPENDITURE</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350,735,149,739.57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51,396,947,384.58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        14.65</a:t>
                      </a:r>
                    </a:p>
                  </a:txBody>
                  <a:tcPr marL="9525" marR="9525" marT="9525" marB="0" anchor="ctr"/>
                </a:tc>
                <a:tc>
                  <a:txBody>
                    <a:bodyPr/>
                    <a:lstStyle/>
                    <a:p>
                      <a:pPr algn="ctr" fontAlgn="ctr"/>
                      <a:r>
                        <a:rPr lang="en-US" sz="1200" u="none" strike="noStrike" dirty="0">
                          <a:effectLst/>
                        </a:rPr>
                        <a:t>     338,610,943,021.86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u="none" strike="noStrike" dirty="0">
                        <a:effectLst/>
                      </a:endParaRPr>
                    </a:p>
                    <a:p>
                      <a:pPr algn="ctr" fontAlgn="ctr"/>
                      <a:r>
                        <a:rPr lang="en-US" sz="1200" u="none" strike="noStrike" dirty="0">
                          <a:effectLst/>
                        </a:rPr>
                        <a:t>186,441,023,399.35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u="none" strike="noStrike" dirty="0">
                        <a:effectLst/>
                      </a:endParaRPr>
                    </a:p>
                    <a:p>
                      <a:pPr algn="ctr" fontAlgn="ctr"/>
                      <a:r>
                        <a:rPr lang="en-US" sz="1200" u="none" strike="noStrike" dirty="0">
                          <a:effectLst/>
                        </a:rPr>
                        <a:t>55.06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5577829"/>
                  </a:ext>
                </a:extLst>
              </a:tr>
              <a:tr h="1077844">
                <a:tc>
                  <a:txBody>
                    <a:bodyPr/>
                    <a:lstStyle/>
                    <a:p>
                      <a:pPr algn="ctr" rtl="0" fontAlgn="ctr"/>
                      <a:r>
                        <a:rPr lang="en-US" sz="1200" u="none" strike="noStrike" dirty="0">
                          <a:effectLst/>
                        </a:rPr>
                        <a:t>TOTAL BUDGET REVENUE,GRANTS AND OPENING CASH AND CASH EQUIVALENTS</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246,769,589,739.57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71,228,183,437.52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        28.86</a:t>
                      </a:r>
                    </a:p>
                  </a:txBody>
                  <a:tcPr marL="9525" marR="9525" marT="9525" marB="0" anchor="ctr"/>
                </a:tc>
                <a:tc>
                  <a:txBody>
                    <a:bodyPr/>
                    <a:lstStyle/>
                    <a:p>
                      <a:pPr algn="ctr" fontAlgn="ctr"/>
                      <a:r>
                        <a:rPr lang="en-US" sz="1200" u="none" strike="noStrike" dirty="0">
                          <a:effectLst/>
                        </a:rPr>
                        <a:t>     204,243,376,163.44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u="none" strike="noStrike" dirty="0">
                        <a:effectLst/>
                      </a:endParaRPr>
                    </a:p>
                    <a:p>
                      <a:pPr algn="ctr" fontAlgn="ctr"/>
                      <a:r>
                        <a:rPr lang="en-US" sz="1200" u="none" strike="noStrike" dirty="0">
                          <a:effectLst/>
                        </a:rPr>
                        <a:t>162,766,533,493.30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79.69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7819817"/>
                  </a:ext>
                </a:extLst>
              </a:tr>
              <a:tr h="543560">
                <a:tc>
                  <a:txBody>
                    <a:bodyPr/>
                    <a:lstStyle/>
                    <a:p>
                      <a:pPr algn="ctr" rtl="0" fontAlgn="ctr"/>
                      <a:r>
                        <a:rPr lang="en-US" sz="1200" u="none" strike="noStrike" dirty="0">
                          <a:effectLst/>
                        </a:rPr>
                        <a:t>BUDGET DEFICIT</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103,965,560,000.00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134,367,566,858.42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u="none" strike="noStrike" dirty="0">
                        <a:effectLst/>
                      </a:endParaRPr>
                    </a:p>
                    <a:p>
                      <a:pPr algn="ctr" fontAlgn="ctr"/>
                      <a:r>
                        <a:rPr lang="en-US" sz="1200" u="none" strike="noStrike" dirty="0">
                          <a:effectLst/>
                        </a:rPr>
                        <a:t>23,674,489,906.05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17.62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483778"/>
                  </a:ext>
                </a:extLst>
              </a:tr>
              <a:tr h="899749">
                <a:tc>
                  <a:txBody>
                    <a:bodyPr/>
                    <a:lstStyle/>
                    <a:p>
                      <a:pPr algn="ctr" rtl="0" fontAlgn="ctr"/>
                      <a:r>
                        <a:rPr lang="en-US" sz="1200" u="none" strike="noStrike" dirty="0">
                          <a:effectLst/>
                        </a:rPr>
                        <a:t>TOTAL BUDGET FINANCING</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103,965,560,000.00 </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6,247,089,743.65</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Calibri" panose="020F0502020204030204" pitchFamily="34" charset="0"/>
                      </a:endParaRPr>
                    </a:p>
                    <a:p>
                      <a:pPr algn="ctr" fontAlgn="ctr"/>
                      <a:r>
                        <a:rPr lang="en-US" sz="1200" b="0" i="0" u="none" strike="noStrike" dirty="0">
                          <a:solidFill>
                            <a:srgbClr val="000000"/>
                          </a:solidFill>
                          <a:effectLst/>
                          <a:latin typeface="Calibri" panose="020F0502020204030204" pitchFamily="34" charset="0"/>
                        </a:rPr>
                        <a:t>6.00</a:t>
                      </a:r>
                    </a:p>
                  </a:txBody>
                  <a:tcPr marL="9525" marR="9525" marT="9525" marB="0" anchor="ctr"/>
                </a:tc>
                <a:tc>
                  <a:txBody>
                    <a:bodyPr/>
                    <a:lstStyle/>
                    <a:p>
                      <a:pPr algn="ctr" fontAlgn="ctr"/>
                      <a:r>
                        <a:rPr lang="en-US" sz="1200" u="none" strike="noStrike" dirty="0">
                          <a:effectLst/>
                        </a:rPr>
                        <a:t>  134,367,566,858.42 </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200" u="none" strike="noStrike" dirty="0">
                        <a:effectLst/>
                      </a:endParaRPr>
                    </a:p>
                    <a:p>
                      <a:pPr algn="ctr" fontAlgn="ctr"/>
                      <a:endParaRPr lang="en-US" sz="1200" u="none" strike="noStrike" dirty="0">
                        <a:effectLst/>
                      </a:endParaRPr>
                    </a:p>
                    <a:p>
                      <a:pPr algn="ctr" fontAlgn="ctr"/>
                      <a:r>
                        <a:rPr lang="en-US" sz="1200" u="none" strike="noStrike" dirty="0">
                          <a:effectLst/>
                        </a:rPr>
                        <a:t>89,153,365,731.26</a:t>
                      </a:r>
                    </a:p>
                    <a:p>
                      <a:pPr algn="ctr" fontAlgn="ct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66.35 </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2174897"/>
                  </a:ext>
                </a:extLst>
              </a:tr>
              <a:tr h="521500">
                <a:tc>
                  <a:txBody>
                    <a:bodyPr/>
                    <a:lstStyle/>
                    <a:p>
                      <a:pPr algn="ctr" rtl="0" fontAlgn="ctr"/>
                      <a:r>
                        <a:rPr lang="en-US" sz="1200" u="none" strike="noStrike">
                          <a:effectLst/>
                        </a:rPr>
                        <a:t>FINANCING GAP</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ctr"/>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2678780"/>
                  </a:ext>
                </a:extLst>
              </a:tr>
            </a:tbl>
          </a:graphicData>
        </a:graphic>
      </p:graphicFrame>
    </p:spTree>
    <p:extLst>
      <p:ext uri="{BB962C8B-B14F-4D97-AF65-F5344CB8AC3E}">
        <p14:creationId xmlns:p14="http://schemas.microsoft.com/office/powerpoint/2010/main" val="215330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74E995D-1EBA-4F83-AE5C-0ED0C4EEE552}"/>
              </a:ext>
            </a:extLst>
          </p:cNvPr>
          <p:cNvSpPr txBox="1"/>
          <p:nvPr/>
        </p:nvSpPr>
        <p:spPr>
          <a:xfrm>
            <a:off x="7211045" y="781878"/>
            <a:ext cx="2143125" cy="278296"/>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8E34880E-70B4-4ED1-AFE6-09C12F6EB398}"/>
              </a:ext>
            </a:extLst>
          </p:cNvPr>
          <p:cNvSpPr txBox="1"/>
          <p:nvPr/>
        </p:nvSpPr>
        <p:spPr>
          <a:xfrm>
            <a:off x="-1" y="169333"/>
            <a:ext cx="6969891"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442913"/>
            <a:r>
              <a:rPr lang="en-US" sz="2800" b="1" dirty="0">
                <a:solidFill>
                  <a:schemeClr val="bg1"/>
                </a:solidFill>
              </a:rPr>
              <a:t>WHERE WILL THE FUNDING COME FROM</a:t>
            </a:r>
          </a:p>
        </p:txBody>
      </p:sp>
      <p:sp>
        <p:nvSpPr>
          <p:cNvPr id="5" name="Freeform: Shape 4">
            <a:extLst>
              <a:ext uri="{FF2B5EF4-FFF2-40B4-BE49-F238E27FC236}">
                <a16:creationId xmlns:a16="http://schemas.microsoft.com/office/drawing/2014/main" id="{541CCDFF-9B35-4D20-92A7-D8E14EE91A12}"/>
              </a:ext>
            </a:extLst>
          </p:cNvPr>
          <p:cNvSpPr/>
          <p:nvPr/>
        </p:nvSpPr>
        <p:spPr>
          <a:xfrm>
            <a:off x="557699" y="851215"/>
            <a:ext cx="2881118" cy="5797406"/>
          </a:xfrm>
          <a:custGeom>
            <a:avLst/>
            <a:gdLst>
              <a:gd name="connsiteX0" fmla="*/ 0 w 2881118"/>
              <a:gd name="connsiteY0" fmla="*/ 288112 h 5629097"/>
              <a:gd name="connsiteX1" fmla="*/ 288112 w 2881118"/>
              <a:gd name="connsiteY1" fmla="*/ 0 h 5629097"/>
              <a:gd name="connsiteX2" fmla="*/ 2593006 w 2881118"/>
              <a:gd name="connsiteY2" fmla="*/ 0 h 5629097"/>
              <a:gd name="connsiteX3" fmla="*/ 2881118 w 2881118"/>
              <a:gd name="connsiteY3" fmla="*/ 288112 h 5629097"/>
              <a:gd name="connsiteX4" fmla="*/ 2881118 w 2881118"/>
              <a:gd name="connsiteY4" fmla="*/ 5340985 h 5629097"/>
              <a:gd name="connsiteX5" fmla="*/ 2593006 w 2881118"/>
              <a:gd name="connsiteY5" fmla="*/ 5629097 h 5629097"/>
              <a:gd name="connsiteX6" fmla="*/ 288112 w 2881118"/>
              <a:gd name="connsiteY6" fmla="*/ 5629097 h 5629097"/>
              <a:gd name="connsiteX7" fmla="*/ 0 w 2881118"/>
              <a:gd name="connsiteY7" fmla="*/ 5340985 h 5629097"/>
              <a:gd name="connsiteX8" fmla="*/ 0 w 2881118"/>
              <a:gd name="connsiteY8" fmla="*/ 288112 h 56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118" h="5629097">
                <a:moveTo>
                  <a:pt x="0" y="288112"/>
                </a:moveTo>
                <a:cubicBezTo>
                  <a:pt x="0" y="128992"/>
                  <a:pt x="128992" y="0"/>
                  <a:pt x="288112" y="0"/>
                </a:cubicBezTo>
                <a:lnTo>
                  <a:pt x="2593006" y="0"/>
                </a:lnTo>
                <a:cubicBezTo>
                  <a:pt x="2752126" y="0"/>
                  <a:pt x="2881118" y="128992"/>
                  <a:pt x="2881118" y="288112"/>
                </a:cubicBezTo>
                <a:lnTo>
                  <a:pt x="2881118" y="5340985"/>
                </a:lnTo>
                <a:cubicBezTo>
                  <a:pt x="2881118" y="5500105"/>
                  <a:pt x="2752126" y="5629097"/>
                  <a:pt x="2593006" y="5629097"/>
                </a:cubicBezTo>
                <a:lnTo>
                  <a:pt x="288112" y="5629097"/>
                </a:lnTo>
                <a:cubicBezTo>
                  <a:pt x="128992" y="5629097"/>
                  <a:pt x="0" y="5500105"/>
                  <a:pt x="0" y="5340985"/>
                </a:cubicBezTo>
                <a:lnTo>
                  <a:pt x="0" y="28811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188018"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6" name="Freeform: Shape 5">
            <a:extLst>
              <a:ext uri="{FF2B5EF4-FFF2-40B4-BE49-F238E27FC236}">
                <a16:creationId xmlns:a16="http://schemas.microsoft.com/office/drawing/2014/main" id="{BD0647C0-B401-4ED2-90CC-15AD75EF8AC9}"/>
              </a:ext>
            </a:extLst>
          </p:cNvPr>
          <p:cNvSpPr/>
          <p:nvPr/>
        </p:nvSpPr>
        <p:spPr>
          <a:xfrm>
            <a:off x="922425" y="1026909"/>
            <a:ext cx="2304894" cy="1697249"/>
          </a:xfrm>
          <a:custGeom>
            <a:avLst/>
            <a:gdLst>
              <a:gd name="connsiteX0" fmla="*/ 0 w 2304894"/>
              <a:gd name="connsiteY0" fmla="*/ 169725 h 1697249"/>
              <a:gd name="connsiteX1" fmla="*/ 169725 w 2304894"/>
              <a:gd name="connsiteY1" fmla="*/ 0 h 1697249"/>
              <a:gd name="connsiteX2" fmla="*/ 2135169 w 2304894"/>
              <a:gd name="connsiteY2" fmla="*/ 0 h 1697249"/>
              <a:gd name="connsiteX3" fmla="*/ 2304894 w 2304894"/>
              <a:gd name="connsiteY3" fmla="*/ 169725 h 1697249"/>
              <a:gd name="connsiteX4" fmla="*/ 2304894 w 2304894"/>
              <a:gd name="connsiteY4" fmla="*/ 1527524 h 1697249"/>
              <a:gd name="connsiteX5" fmla="*/ 2135169 w 2304894"/>
              <a:gd name="connsiteY5" fmla="*/ 1697249 h 1697249"/>
              <a:gd name="connsiteX6" fmla="*/ 169725 w 2304894"/>
              <a:gd name="connsiteY6" fmla="*/ 1697249 h 1697249"/>
              <a:gd name="connsiteX7" fmla="*/ 0 w 2304894"/>
              <a:gd name="connsiteY7" fmla="*/ 1527524 h 1697249"/>
              <a:gd name="connsiteX8" fmla="*/ 0 w 2304894"/>
              <a:gd name="connsiteY8" fmla="*/ 169725 h 169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894" h="1697249">
                <a:moveTo>
                  <a:pt x="0" y="169725"/>
                </a:moveTo>
                <a:cubicBezTo>
                  <a:pt x="0" y="75988"/>
                  <a:pt x="75988" y="0"/>
                  <a:pt x="169725" y="0"/>
                </a:cubicBezTo>
                <a:lnTo>
                  <a:pt x="2135169" y="0"/>
                </a:lnTo>
                <a:cubicBezTo>
                  <a:pt x="2228906" y="0"/>
                  <a:pt x="2304894" y="75988"/>
                  <a:pt x="2304894" y="169725"/>
                </a:cubicBezTo>
                <a:lnTo>
                  <a:pt x="2304894" y="1527524"/>
                </a:lnTo>
                <a:cubicBezTo>
                  <a:pt x="2304894" y="1621261"/>
                  <a:pt x="2228906" y="1697249"/>
                  <a:pt x="2135169" y="1697249"/>
                </a:cubicBezTo>
                <a:lnTo>
                  <a:pt x="169725" y="1697249"/>
                </a:lnTo>
                <a:cubicBezTo>
                  <a:pt x="75988" y="1697249"/>
                  <a:pt x="0" y="1621261"/>
                  <a:pt x="0" y="1527524"/>
                </a:cubicBezTo>
                <a:lnTo>
                  <a:pt x="0" y="169725"/>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95431" tIns="84001" rIns="95431" bIns="84001"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OPENING CASH &amp; CASH EQUIVALENTS</a:t>
            </a:r>
          </a:p>
          <a:p>
            <a:pPr marL="0" lvl="0" indent="0" algn="ctr" defTabSz="800100">
              <a:lnSpc>
                <a:spcPct val="90000"/>
              </a:lnSpc>
              <a:spcBef>
                <a:spcPct val="0"/>
              </a:spcBef>
              <a:spcAft>
                <a:spcPct val="35000"/>
              </a:spcAft>
              <a:buNone/>
            </a:pPr>
            <a:r>
              <a:rPr lang="en-US" sz="1800" b="1" strike="sngStrike" kern="1200" dirty="0">
                <a:solidFill>
                  <a:schemeClr val="tx1"/>
                </a:solidFill>
              </a:rPr>
              <a:t>N</a:t>
            </a:r>
            <a:r>
              <a:rPr lang="en-US" sz="1800" b="1" kern="1200" dirty="0">
                <a:solidFill>
                  <a:schemeClr val="tx1"/>
                </a:solidFill>
              </a:rPr>
              <a:t>10,312,247,982.36</a:t>
            </a:r>
          </a:p>
        </p:txBody>
      </p:sp>
      <p:sp>
        <p:nvSpPr>
          <p:cNvPr id="7" name="Freeform: Shape 6">
            <a:extLst>
              <a:ext uri="{FF2B5EF4-FFF2-40B4-BE49-F238E27FC236}">
                <a16:creationId xmlns:a16="http://schemas.microsoft.com/office/drawing/2014/main" id="{0C6779DF-1ACD-496E-B58F-7BB2F9EFDFDB}"/>
              </a:ext>
            </a:extLst>
          </p:cNvPr>
          <p:cNvSpPr/>
          <p:nvPr/>
        </p:nvSpPr>
        <p:spPr>
          <a:xfrm>
            <a:off x="922425" y="3834811"/>
            <a:ext cx="2304894" cy="1697249"/>
          </a:xfrm>
          <a:custGeom>
            <a:avLst/>
            <a:gdLst>
              <a:gd name="connsiteX0" fmla="*/ 0 w 2304894"/>
              <a:gd name="connsiteY0" fmla="*/ 169725 h 1697249"/>
              <a:gd name="connsiteX1" fmla="*/ 169725 w 2304894"/>
              <a:gd name="connsiteY1" fmla="*/ 0 h 1697249"/>
              <a:gd name="connsiteX2" fmla="*/ 2135169 w 2304894"/>
              <a:gd name="connsiteY2" fmla="*/ 0 h 1697249"/>
              <a:gd name="connsiteX3" fmla="*/ 2304894 w 2304894"/>
              <a:gd name="connsiteY3" fmla="*/ 169725 h 1697249"/>
              <a:gd name="connsiteX4" fmla="*/ 2304894 w 2304894"/>
              <a:gd name="connsiteY4" fmla="*/ 1527524 h 1697249"/>
              <a:gd name="connsiteX5" fmla="*/ 2135169 w 2304894"/>
              <a:gd name="connsiteY5" fmla="*/ 1697249 h 1697249"/>
              <a:gd name="connsiteX6" fmla="*/ 169725 w 2304894"/>
              <a:gd name="connsiteY6" fmla="*/ 1697249 h 1697249"/>
              <a:gd name="connsiteX7" fmla="*/ 0 w 2304894"/>
              <a:gd name="connsiteY7" fmla="*/ 1527524 h 1697249"/>
              <a:gd name="connsiteX8" fmla="*/ 0 w 2304894"/>
              <a:gd name="connsiteY8" fmla="*/ 169725 h 169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894" h="1697249">
                <a:moveTo>
                  <a:pt x="0" y="169725"/>
                </a:moveTo>
                <a:cubicBezTo>
                  <a:pt x="0" y="75988"/>
                  <a:pt x="75988" y="0"/>
                  <a:pt x="169725" y="0"/>
                </a:cubicBezTo>
                <a:lnTo>
                  <a:pt x="2135169" y="0"/>
                </a:lnTo>
                <a:cubicBezTo>
                  <a:pt x="2228906" y="0"/>
                  <a:pt x="2304894" y="75988"/>
                  <a:pt x="2304894" y="169725"/>
                </a:cubicBezTo>
                <a:lnTo>
                  <a:pt x="2304894" y="1527524"/>
                </a:lnTo>
                <a:cubicBezTo>
                  <a:pt x="2304894" y="1621261"/>
                  <a:pt x="2228906" y="1697249"/>
                  <a:pt x="2135169" y="1697249"/>
                </a:cubicBezTo>
                <a:lnTo>
                  <a:pt x="169725" y="1697249"/>
                </a:lnTo>
                <a:cubicBezTo>
                  <a:pt x="75988" y="1697249"/>
                  <a:pt x="0" y="1621261"/>
                  <a:pt x="0" y="1527524"/>
                </a:cubicBezTo>
                <a:lnTo>
                  <a:pt x="0" y="169725"/>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95431" tIns="84001" rIns="95431" bIns="84001"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EXCESS CRUDE/EXCHANGE GAIN/NNPC REFUND</a:t>
            </a:r>
          </a:p>
          <a:p>
            <a:pPr marL="0" lvl="0" indent="0" algn="ctr" defTabSz="800100">
              <a:lnSpc>
                <a:spcPct val="90000"/>
              </a:lnSpc>
              <a:spcBef>
                <a:spcPct val="0"/>
              </a:spcBef>
              <a:spcAft>
                <a:spcPct val="35000"/>
              </a:spcAft>
              <a:buNone/>
            </a:pPr>
            <a:r>
              <a:rPr lang="en-US" sz="1800" b="1" strike="sngStrike" kern="1200" dirty="0">
                <a:solidFill>
                  <a:schemeClr val="tx1"/>
                </a:solidFill>
              </a:rPr>
              <a:t>N</a:t>
            </a:r>
            <a:r>
              <a:rPr lang="en-US" sz="1800" b="1" kern="1200" dirty="0">
                <a:solidFill>
                  <a:schemeClr val="tx1"/>
                </a:solidFill>
              </a:rPr>
              <a:t>3,311,846,749.58</a:t>
            </a:r>
          </a:p>
        </p:txBody>
      </p:sp>
      <p:sp>
        <p:nvSpPr>
          <p:cNvPr id="8" name="Freeform: Shape 7">
            <a:extLst>
              <a:ext uri="{FF2B5EF4-FFF2-40B4-BE49-F238E27FC236}">
                <a16:creationId xmlns:a16="http://schemas.microsoft.com/office/drawing/2014/main" id="{C9AEBF01-8A33-4207-83FD-A41B169F1C2A}"/>
              </a:ext>
            </a:extLst>
          </p:cNvPr>
          <p:cNvSpPr/>
          <p:nvPr/>
        </p:nvSpPr>
        <p:spPr>
          <a:xfrm>
            <a:off x="3654901" y="851215"/>
            <a:ext cx="2881118" cy="5797406"/>
          </a:xfrm>
          <a:custGeom>
            <a:avLst/>
            <a:gdLst>
              <a:gd name="connsiteX0" fmla="*/ 0 w 2881118"/>
              <a:gd name="connsiteY0" fmla="*/ 288112 h 5629097"/>
              <a:gd name="connsiteX1" fmla="*/ 288112 w 2881118"/>
              <a:gd name="connsiteY1" fmla="*/ 0 h 5629097"/>
              <a:gd name="connsiteX2" fmla="*/ 2593006 w 2881118"/>
              <a:gd name="connsiteY2" fmla="*/ 0 h 5629097"/>
              <a:gd name="connsiteX3" fmla="*/ 2881118 w 2881118"/>
              <a:gd name="connsiteY3" fmla="*/ 288112 h 5629097"/>
              <a:gd name="connsiteX4" fmla="*/ 2881118 w 2881118"/>
              <a:gd name="connsiteY4" fmla="*/ 5340985 h 5629097"/>
              <a:gd name="connsiteX5" fmla="*/ 2593006 w 2881118"/>
              <a:gd name="connsiteY5" fmla="*/ 5629097 h 5629097"/>
              <a:gd name="connsiteX6" fmla="*/ 288112 w 2881118"/>
              <a:gd name="connsiteY6" fmla="*/ 5629097 h 5629097"/>
              <a:gd name="connsiteX7" fmla="*/ 0 w 2881118"/>
              <a:gd name="connsiteY7" fmla="*/ 5340985 h 5629097"/>
              <a:gd name="connsiteX8" fmla="*/ 0 w 2881118"/>
              <a:gd name="connsiteY8" fmla="*/ 288112 h 56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118" h="5629097">
                <a:moveTo>
                  <a:pt x="0" y="288112"/>
                </a:moveTo>
                <a:cubicBezTo>
                  <a:pt x="0" y="128992"/>
                  <a:pt x="128992" y="0"/>
                  <a:pt x="288112" y="0"/>
                </a:cubicBezTo>
                <a:lnTo>
                  <a:pt x="2593006" y="0"/>
                </a:lnTo>
                <a:cubicBezTo>
                  <a:pt x="2752126" y="0"/>
                  <a:pt x="2881118" y="128992"/>
                  <a:pt x="2881118" y="288112"/>
                </a:cubicBezTo>
                <a:lnTo>
                  <a:pt x="2881118" y="5340985"/>
                </a:lnTo>
                <a:cubicBezTo>
                  <a:pt x="2881118" y="5500105"/>
                  <a:pt x="2752126" y="5629097"/>
                  <a:pt x="2593006" y="5629097"/>
                </a:cubicBezTo>
                <a:lnTo>
                  <a:pt x="288112" y="5629097"/>
                </a:lnTo>
                <a:cubicBezTo>
                  <a:pt x="128992" y="5629097"/>
                  <a:pt x="0" y="5500105"/>
                  <a:pt x="0" y="5340985"/>
                </a:cubicBezTo>
                <a:lnTo>
                  <a:pt x="0" y="28811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188018"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0" name="Freeform: Shape 9">
            <a:extLst>
              <a:ext uri="{FF2B5EF4-FFF2-40B4-BE49-F238E27FC236}">
                <a16:creationId xmlns:a16="http://schemas.microsoft.com/office/drawing/2014/main" id="{54A95DA0-9C10-4D82-A1C6-75564031FA46}"/>
              </a:ext>
            </a:extLst>
          </p:cNvPr>
          <p:cNvSpPr/>
          <p:nvPr/>
        </p:nvSpPr>
        <p:spPr>
          <a:xfrm>
            <a:off x="3912358" y="1026909"/>
            <a:ext cx="2304894" cy="1697249"/>
          </a:xfrm>
          <a:custGeom>
            <a:avLst/>
            <a:gdLst>
              <a:gd name="connsiteX0" fmla="*/ 0 w 2304894"/>
              <a:gd name="connsiteY0" fmla="*/ 169725 h 1697249"/>
              <a:gd name="connsiteX1" fmla="*/ 169725 w 2304894"/>
              <a:gd name="connsiteY1" fmla="*/ 0 h 1697249"/>
              <a:gd name="connsiteX2" fmla="*/ 2135169 w 2304894"/>
              <a:gd name="connsiteY2" fmla="*/ 0 h 1697249"/>
              <a:gd name="connsiteX3" fmla="*/ 2304894 w 2304894"/>
              <a:gd name="connsiteY3" fmla="*/ 169725 h 1697249"/>
              <a:gd name="connsiteX4" fmla="*/ 2304894 w 2304894"/>
              <a:gd name="connsiteY4" fmla="*/ 1527524 h 1697249"/>
              <a:gd name="connsiteX5" fmla="*/ 2135169 w 2304894"/>
              <a:gd name="connsiteY5" fmla="*/ 1697249 h 1697249"/>
              <a:gd name="connsiteX6" fmla="*/ 169725 w 2304894"/>
              <a:gd name="connsiteY6" fmla="*/ 1697249 h 1697249"/>
              <a:gd name="connsiteX7" fmla="*/ 0 w 2304894"/>
              <a:gd name="connsiteY7" fmla="*/ 1527524 h 1697249"/>
              <a:gd name="connsiteX8" fmla="*/ 0 w 2304894"/>
              <a:gd name="connsiteY8" fmla="*/ 169725 h 169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894" h="1697249">
                <a:moveTo>
                  <a:pt x="0" y="169725"/>
                </a:moveTo>
                <a:cubicBezTo>
                  <a:pt x="0" y="75988"/>
                  <a:pt x="75988" y="0"/>
                  <a:pt x="169725" y="0"/>
                </a:cubicBezTo>
                <a:lnTo>
                  <a:pt x="2135169" y="0"/>
                </a:lnTo>
                <a:cubicBezTo>
                  <a:pt x="2228906" y="0"/>
                  <a:pt x="2304894" y="75988"/>
                  <a:pt x="2304894" y="169725"/>
                </a:cubicBezTo>
                <a:lnTo>
                  <a:pt x="2304894" y="1527524"/>
                </a:lnTo>
                <a:cubicBezTo>
                  <a:pt x="2304894" y="1621261"/>
                  <a:pt x="2228906" y="1697249"/>
                  <a:pt x="2135169" y="1697249"/>
                </a:cubicBezTo>
                <a:lnTo>
                  <a:pt x="169725" y="1697249"/>
                </a:lnTo>
                <a:cubicBezTo>
                  <a:pt x="75988" y="1697249"/>
                  <a:pt x="0" y="1621261"/>
                  <a:pt x="0" y="1527524"/>
                </a:cubicBezTo>
                <a:lnTo>
                  <a:pt x="0" y="169725"/>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95431" tIns="84001" rIns="95431" bIns="84001"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STATUTORY ALLOCATION</a:t>
            </a:r>
          </a:p>
          <a:p>
            <a:pPr marL="0" lvl="0" indent="0" algn="ctr" defTabSz="800100">
              <a:lnSpc>
                <a:spcPct val="90000"/>
              </a:lnSpc>
              <a:spcBef>
                <a:spcPct val="0"/>
              </a:spcBef>
              <a:spcAft>
                <a:spcPct val="35000"/>
              </a:spcAft>
              <a:buNone/>
            </a:pPr>
            <a:r>
              <a:rPr lang="en-US" sz="1800" b="1" strike="sngStrike" kern="1200" dirty="0">
                <a:solidFill>
                  <a:schemeClr val="tx1"/>
                </a:solidFill>
              </a:rPr>
              <a:t>N</a:t>
            </a:r>
            <a:r>
              <a:rPr lang="en-US" sz="1800" b="1" kern="1200" dirty="0">
                <a:solidFill>
                  <a:schemeClr val="tx1"/>
                </a:solidFill>
              </a:rPr>
              <a:t>43,096,470,300.08</a:t>
            </a:r>
          </a:p>
        </p:txBody>
      </p:sp>
      <p:sp>
        <p:nvSpPr>
          <p:cNvPr id="16" name="Freeform: Shape 15">
            <a:extLst>
              <a:ext uri="{FF2B5EF4-FFF2-40B4-BE49-F238E27FC236}">
                <a16:creationId xmlns:a16="http://schemas.microsoft.com/office/drawing/2014/main" id="{F1445F97-6AF3-409C-9481-06942BFF4E8B}"/>
              </a:ext>
            </a:extLst>
          </p:cNvPr>
          <p:cNvSpPr/>
          <p:nvPr/>
        </p:nvSpPr>
        <p:spPr>
          <a:xfrm>
            <a:off x="3958340" y="3834811"/>
            <a:ext cx="2304894" cy="1697249"/>
          </a:xfrm>
          <a:custGeom>
            <a:avLst/>
            <a:gdLst>
              <a:gd name="connsiteX0" fmla="*/ 0 w 2304894"/>
              <a:gd name="connsiteY0" fmla="*/ 169725 h 1697249"/>
              <a:gd name="connsiteX1" fmla="*/ 169725 w 2304894"/>
              <a:gd name="connsiteY1" fmla="*/ 0 h 1697249"/>
              <a:gd name="connsiteX2" fmla="*/ 2135169 w 2304894"/>
              <a:gd name="connsiteY2" fmla="*/ 0 h 1697249"/>
              <a:gd name="connsiteX3" fmla="*/ 2304894 w 2304894"/>
              <a:gd name="connsiteY3" fmla="*/ 169725 h 1697249"/>
              <a:gd name="connsiteX4" fmla="*/ 2304894 w 2304894"/>
              <a:gd name="connsiteY4" fmla="*/ 1527524 h 1697249"/>
              <a:gd name="connsiteX5" fmla="*/ 2135169 w 2304894"/>
              <a:gd name="connsiteY5" fmla="*/ 1697249 h 1697249"/>
              <a:gd name="connsiteX6" fmla="*/ 169725 w 2304894"/>
              <a:gd name="connsiteY6" fmla="*/ 1697249 h 1697249"/>
              <a:gd name="connsiteX7" fmla="*/ 0 w 2304894"/>
              <a:gd name="connsiteY7" fmla="*/ 1527524 h 1697249"/>
              <a:gd name="connsiteX8" fmla="*/ 0 w 2304894"/>
              <a:gd name="connsiteY8" fmla="*/ 169725 h 169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894" h="1697249">
                <a:moveTo>
                  <a:pt x="0" y="169725"/>
                </a:moveTo>
                <a:cubicBezTo>
                  <a:pt x="0" y="75988"/>
                  <a:pt x="75988" y="0"/>
                  <a:pt x="169725" y="0"/>
                </a:cubicBezTo>
                <a:lnTo>
                  <a:pt x="2135169" y="0"/>
                </a:lnTo>
                <a:cubicBezTo>
                  <a:pt x="2228906" y="0"/>
                  <a:pt x="2304894" y="75988"/>
                  <a:pt x="2304894" y="169725"/>
                </a:cubicBezTo>
                <a:lnTo>
                  <a:pt x="2304894" y="1527524"/>
                </a:lnTo>
                <a:cubicBezTo>
                  <a:pt x="2304894" y="1621261"/>
                  <a:pt x="2228906" y="1697249"/>
                  <a:pt x="2135169" y="1697249"/>
                </a:cubicBezTo>
                <a:lnTo>
                  <a:pt x="169725" y="1697249"/>
                </a:lnTo>
                <a:cubicBezTo>
                  <a:pt x="75988" y="1697249"/>
                  <a:pt x="0" y="1621261"/>
                  <a:pt x="0" y="1527524"/>
                </a:cubicBezTo>
                <a:lnTo>
                  <a:pt x="0" y="169725"/>
                </a:lnTo>
                <a:close/>
              </a:path>
            </a:pathLst>
          </a:custGeom>
          <a:ln/>
        </p:spPr>
        <p:style>
          <a:lnRef idx="0">
            <a:schemeClr val="accent6"/>
          </a:lnRef>
          <a:fillRef idx="3">
            <a:schemeClr val="accent6"/>
          </a:fillRef>
          <a:effectRef idx="3">
            <a:schemeClr val="accent6"/>
          </a:effectRef>
          <a:fontRef idx="minor">
            <a:schemeClr val="lt1"/>
          </a:fontRef>
        </p:style>
        <p:txBody>
          <a:bodyPr spcFirstLastPara="0" vert="horz" wrap="square" lIns="95431" tIns="84001" rIns="95431" bIns="84001"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VALUE ADDED TAX </a:t>
            </a:r>
            <a:r>
              <a:rPr lang="en-US" sz="1800" b="1" strike="sngStrike" kern="1200" dirty="0">
                <a:solidFill>
                  <a:schemeClr val="tx1"/>
                </a:solidFill>
              </a:rPr>
              <a:t>N</a:t>
            </a:r>
            <a:r>
              <a:rPr lang="en-US" sz="1800" b="1" kern="1200" dirty="0">
                <a:solidFill>
                  <a:schemeClr val="tx1"/>
                </a:solidFill>
              </a:rPr>
              <a:t>26,593,542,182.28</a:t>
            </a:r>
          </a:p>
        </p:txBody>
      </p:sp>
      <p:sp>
        <p:nvSpPr>
          <p:cNvPr id="17" name="Freeform: Shape 16">
            <a:extLst>
              <a:ext uri="{FF2B5EF4-FFF2-40B4-BE49-F238E27FC236}">
                <a16:creationId xmlns:a16="http://schemas.microsoft.com/office/drawing/2014/main" id="{367805E0-DF87-4099-AB98-AEC0BA014B2C}"/>
              </a:ext>
            </a:extLst>
          </p:cNvPr>
          <p:cNvSpPr/>
          <p:nvPr/>
        </p:nvSpPr>
        <p:spPr>
          <a:xfrm>
            <a:off x="6752103" y="851215"/>
            <a:ext cx="2881118" cy="5797406"/>
          </a:xfrm>
          <a:custGeom>
            <a:avLst/>
            <a:gdLst>
              <a:gd name="connsiteX0" fmla="*/ 0 w 2881118"/>
              <a:gd name="connsiteY0" fmla="*/ 288112 h 5629097"/>
              <a:gd name="connsiteX1" fmla="*/ 288112 w 2881118"/>
              <a:gd name="connsiteY1" fmla="*/ 0 h 5629097"/>
              <a:gd name="connsiteX2" fmla="*/ 2593006 w 2881118"/>
              <a:gd name="connsiteY2" fmla="*/ 0 h 5629097"/>
              <a:gd name="connsiteX3" fmla="*/ 2881118 w 2881118"/>
              <a:gd name="connsiteY3" fmla="*/ 288112 h 5629097"/>
              <a:gd name="connsiteX4" fmla="*/ 2881118 w 2881118"/>
              <a:gd name="connsiteY4" fmla="*/ 5340985 h 5629097"/>
              <a:gd name="connsiteX5" fmla="*/ 2593006 w 2881118"/>
              <a:gd name="connsiteY5" fmla="*/ 5629097 h 5629097"/>
              <a:gd name="connsiteX6" fmla="*/ 288112 w 2881118"/>
              <a:gd name="connsiteY6" fmla="*/ 5629097 h 5629097"/>
              <a:gd name="connsiteX7" fmla="*/ 0 w 2881118"/>
              <a:gd name="connsiteY7" fmla="*/ 5340985 h 5629097"/>
              <a:gd name="connsiteX8" fmla="*/ 0 w 2881118"/>
              <a:gd name="connsiteY8" fmla="*/ 288112 h 56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118" h="5629097">
                <a:moveTo>
                  <a:pt x="0" y="288112"/>
                </a:moveTo>
                <a:cubicBezTo>
                  <a:pt x="0" y="128992"/>
                  <a:pt x="128992" y="0"/>
                  <a:pt x="288112" y="0"/>
                </a:cubicBezTo>
                <a:lnTo>
                  <a:pt x="2593006" y="0"/>
                </a:lnTo>
                <a:cubicBezTo>
                  <a:pt x="2752126" y="0"/>
                  <a:pt x="2881118" y="128992"/>
                  <a:pt x="2881118" y="288112"/>
                </a:cubicBezTo>
                <a:lnTo>
                  <a:pt x="2881118" y="5340985"/>
                </a:lnTo>
                <a:cubicBezTo>
                  <a:pt x="2881118" y="5500105"/>
                  <a:pt x="2752126" y="5629097"/>
                  <a:pt x="2593006" y="5629097"/>
                </a:cubicBezTo>
                <a:lnTo>
                  <a:pt x="288112" y="5629097"/>
                </a:lnTo>
                <a:cubicBezTo>
                  <a:pt x="128992" y="5629097"/>
                  <a:pt x="0" y="5500105"/>
                  <a:pt x="0" y="5340985"/>
                </a:cubicBezTo>
                <a:lnTo>
                  <a:pt x="0" y="288112"/>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188018"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8" name="Freeform: Shape 17">
            <a:extLst>
              <a:ext uri="{FF2B5EF4-FFF2-40B4-BE49-F238E27FC236}">
                <a16:creationId xmlns:a16="http://schemas.microsoft.com/office/drawing/2014/main" id="{581855DB-27FE-4B1E-9D32-5EBBE494B331}"/>
              </a:ext>
            </a:extLst>
          </p:cNvPr>
          <p:cNvSpPr/>
          <p:nvPr/>
        </p:nvSpPr>
        <p:spPr>
          <a:xfrm>
            <a:off x="7009583" y="1023718"/>
            <a:ext cx="2304894" cy="1697249"/>
          </a:xfrm>
          <a:custGeom>
            <a:avLst/>
            <a:gdLst>
              <a:gd name="connsiteX0" fmla="*/ 0 w 2304894"/>
              <a:gd name="connsiteY0" fmla="*/ 169725 h 1697249"/>
              <a:gd name="connsiteX1" fmla="*/ 169725 w 2304894"/>
              <a:gd name="connsiteY1" fmla="*/ 0 h 1697249"/>
              <a:gd name="connsiteX2" fmla="*/ 2135169 w 2304894"/>
              <a:gd name="connsiteY2" fmla="*/ 0 h 1697249"/>
              <a:gd name="connsiteX3" fmla="*/ 2304894 w 2304894"/>
              <a:gd name="connsiteY3" fmla="*/ 169725 h 1697249"/>
              <a:gd name="connsiteX4" fmla="*/ 2304894 w 2304894"/>
              <a:gd name="connsiteY4" fmla="*/ 1527524 h 1697249"/>
              <a:gd name="connsiteX5" fmla="*/ 2135169 w 2304894"/>
              <a:gd name="connsiteY5" fmla="*/ 1697249 h 1697249"/>
              <a:gd name="connsiteX6" fmla="*/ 169725 w 2304894"/>
              <a:gd name="connsiteY6" fmla="*/ 1697249 h 1697249"/>
              <a:gd name="connsiteX7" fmla="*/ 0 w 2304894"/>
              <a:gd name="connsiteY7" fmla="*/ 1527524 h 1697249"/>
              <a:gd name="connsiteX8" fmla="*/ 0 w 2304894"/>
              <a:gd name="connsiteY8" fmla="*/ 169725 h 169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894" h="1697249">
                <a:moveTo>
                  <a:pt x="0" y="169725"/>
                </a:moveTo>
                <a:cubicBezTo>
                  <a:pt x="0" y="75988"/>
                  <a:pt x="75988" y="0"/>
                  <a:pt x="169725" y="0"/>
                </a:cubicBezTo>
                <a:lnTo>
                  <a:pt x="2135169" y="0"/>
                </a:lnTo>
                <a:cubicBezTo>
                  <a:pt x="2228906" y="0"/>
                  <a:pt x="2304894" y="75988"/>
                  <a:pt x="2304894" y="169725"/>
                </a:cubicBezTo>
                <a:lnTo>
                  <a:pt x="2304894" y="1527524"/>
                </a:lnTo>
                <a:cubicBezTo>
                  <a:pt x="2304894" y="1621261"/>
                  <a:pt x="2228906" y="1697249"/>
                  <a:pt x="2135169" y="1697249"/>
                </a:cubicBezTo>
                <a:lnTo>
                  <a:pt x="169725" y="1697249"/>
                </a:lnTo>
                <a:cubicBezTo>
                  <a:pt x="75988" y="1697249"/>
                  <a:pt x="0" y="1621261"/>
                  <a:pt x="0" y="1527524"/>
                </a:cubicBezTo>
                <a:lnTo>
                  <a:pt x="0" y="169725"/>
                </a:lnTo>
                <a:close/>
              </a:path>
            </a:pathLst>
          </a:custGeom>
          <a:ln/>
        </p:spPr>
        <p:style>
          <a:lnRef idx="0">
            <a:schemeClr val="accent6"/>
          </a:lnRef>
          <a:fillRef idx="3">
            <a:schemeClr val="accent6"/>
          </a:fillRef>
          <a:effectRef idx="3">
            <a:schemeClr val="accent6"/>
          </a:effectRef>
          <a:fontRef idx="minor">
            <a:schemeClr val="lt1"/>
          </a:fontRef>
        </p:style>
        <p:txBody>
          <a:bodyPr spcFirstLastPara="0" vert="horz" wrap="square" lIns="95431" tIns="84001" rIns="95431" bIns="84001"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INTERNALLY GENERATED REVENUE</a:t>
            </a:r>
          </a:p>
          <a:p>
            <a:pPr marL="0" lvl="0" indent="0" algn="ctr" defTabSz="800100">
              <a:lnSpc>
                <a:spcPct val="90000"/>
              </a:lnSpc>
              <a:spcBef>
                <a:spcPct val="0"/>
              </a:spcBef>
              <a:spcAft>
                <a:spcPct val="35000"/>
              </a:spcAft>
              <a:buNone/>
            </a:pPr>
            <a:r>
              <a:rPr lang="en-US" sz="1800" b="1" strike="sngStrike" kern="1200">
                <a:solidFill>
                  <a:schemeClr val="tx1"/>
                </a:solidFill>
              </a:rPr>
              <a:t>N</a:t>
            </a:r>
            <a:r>
              <a:rPr lang="en-US" sz="1800" b="1" kern="1200">
                <a:solidFill>
                  <a:schemeClr val="tx1"/>
                </a:solidFill>
              </a:rPr>
              <a:t>153,174,462,525.27</a:t>
            </a:r>
            <a:endParaRPr lang="en-US" sz="1800" b="1" kern="1200" dirty="0">
              <a:solidFill>
                <a:schemeClr val="tx1"/>
              </a:solidFill>
            </a:endParaRPr>
          </a:p>
        </p:txBody>
      </p:sp>
      <p:sp>
        <p:nvSpPr>
          <p:cNvPr id="19" name="Freeform: Shape 18">
            <a:extLst>
              <a:ext uri="{FF2B5EF4-FFF2-40B4-BE49-F238E27FC236}">
                <a16:creationId xmlns:a16="http://schemas.microsoft.com/office/drawing/2014/main" id="{F760F590-1420-40F7-BE9C-C10EF1FF92CE}"/>
              </a:ext>
            </a:extLst>
          </p:cNvPr>
          <p:cNvSpPr/>
          <p:nvPr/>
        </p:nvSpPr>
        <p:spPr>
          <a:xfrm>
            <a:off x="7009560" y="3834811"/>
            <a:ext cx="2304894" cy="1697249"/>
          </a:xfrm>
          <a:custGeom>
            <a:avLst/>
            <a:gdLst>
              <a:gd name="connsiteX0" fmla="*/ 0 w 2304894"/>
              <a:gd name="connsiteY0" fmla="*/ 169725 h 1697249"/>
              <a:gd name="connsiteX1" fmla="*/ 169725 w 2304894"/>
              <a:gd name="connsiteY1" fmla="*/ 0 h 1697249"/>
              <a:gd name="connsiteX2" fmla="*/ 2135169 w 2304894"/>
              <a:gd name="connsiteY2" fmla="*/ 0 h 1697249"/>
              <a:gd name="connsiteX3" fmla="*/ 2304894 w 2304894"/>
              <a:gd name="connsiteY3" fmla="*/ 169725 h 1697249"/>
              <a:gd name="connsiteX4" fmla="*/ 2304894 w 2304894"/>
              <a:gd name="connsiteY4" fmla="*/ 1527524 h 1697249"/>
              <a:gd name="connsiteX5" fmla="*/ 2135169 w 2304894"/>
              <a:gd name="connsiteY5" fmla="*/ 1697249 h 1697249"/>
              <a:gd name="connsiteX6" fmla="*/ 169725 w 2304894"/>
              <a:gd name="connsiteY6" fmla="*/ 1697249 h 1697249"/>
              <a:gd name="connsiteX7" fmla="*/ 0 w 2304894"/>
              <a:gd name="connsiteY7" fmla="*/ 1527524 h 1697249"/>
              <a:gd name="connsiteX8" fmla="*/ 0 w 2304894"/>
              <a:gd name="connsiteY8" fmla="*/ 169725 h 169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894" h="1697249">
                <a:moveTo>
                  <a:pt x="0" y="169725"/>
                </a:moveTo>
                <a:cubicBezTo>
                  <a:pt x="0" y="75988"/>
                  <a:pt x="75988" y="0"/>
                  <a:pt x="169725" y="0"/>
                </a:cubicBezTo>
                <a:lnTo>
                  <a:pt x="2135169" y="0"/>
                </a:lnTo>
                <a:cubicBezTo>
                  <a:pt x="2228906" y="0"/>
                  <a:pt x="2304894" y="75988"/>
                  <a:pt x="2304894" y="169725"/>
                </a:cubicBezTo>
                <a:lnTo>
                  <a:pt x="2304894" y="1527524"/>
                </a:lnTo>
                <a:cubicBezTo>
                  <a:pt x="2304894" y="1621261"/>
                  <a:pt x="2228906" y="1697249"/>
                  <a:pt x="2135169" y="1697249"/>
                </a:cubicBezTo>
                <a:lnTo>
                  <a:pt x="169725" y="1697249"/>
                </a:lnTo>
                <a:cubicBezTo>
                  <a:pt x="75988" y="1697249"/>
                  <a:pt x="0" y="1621261"/>
                  <a:pt x="0" y="1527524"/>
                </a:cubicBezTo>
                <a:lnTo>
                  <a:pt x="0" y="169725"/>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95431" tIns="84001" rIns="95431" bIns="84001"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CAPITAL RECEIPTS</a:t>
            </a:r>
          </a:p>
          <a:p>
            <a:pPr marL="0" lvl="0" indent="0" algn="ctr" defTabSz="800100">
              <a:lnSpc>
                <a:spcPct val="90000"/>
              </a:lnSpc>
              <a:spcBef>
                <a:spcPct val="0"/>
              </a:spcBef>
              <a:spcAft>
                <a:spcPct val="35000"/>
              </a:spcAft>
              <a:buNone/>
            </a:pPr>
            <a:r>
              <a:rPr lang="en-US" sz="1800" b="1" strike="sngStrike" kern="1200">
                <a:solidFill>
                  <a:schemeClr val="tx1"/>
                </a:solidFill>
              </a:rPr>
              <a:t>N</a:t>
            </a:r>
            <a:r>
              <a:rPr lang="en-US" sz="1800" b="1" kern="1200">
                <a:solidFill>
                  <a:schemeClr val="tx1"/>
                </a:solidFill>
              </a:rPr>
              <a:t>114,246,580,000.00</a:t>
            </a:r>
            <a:endParaRPr lang="en-US" sz="1800" b="1" kern="1200" dirty="0">
              <a:solidFill>
                <a:schemeClr val="tx1"/>
              </a:solidFill>
            </a:endParaRPr>
          </a:p>
        </p:txBody>
      </p:sp>
      <p:sp>
        <p:nvSpPr>
          <p:cNvPr id="2" name="TextBox 1">
            <a:extLst>
              <a:ext uri="{FF2B5EF4-FFF2-40B4-BE49-F238E27FC236}">
                <a16:creationId xmlns:a16="http://schemas.microsoft.com/office/drawing/2014/main" id="{AC65B409-D58B-4503-B2DA-B134C5750CCA}"/>
              </a:ext>
            </a:extLst>
          </p:cNvPr>
          <p:cNvSpPr txBox="1"/>
          <p:nvPr/>
        </p:nvSpPr>
        <p:spPr>
          <a:xfrm>
            <a:off x="1802295" y="4179853"/>
            <a:ext cx="1391479" cy="369332"/>
          </a:xfrm>
          <a:prstGeom prst="rect">
            <a:avLst/>
          </a:prstGeom>
          <a:noFill/>
        </p:spPr>
        <p:txBody>
          <a:bodyPr wrap="square" rtlCol="0">
            <a:spAutoFit/>
          </a:bodyPr>
          <a:lstStyle/>
          <a:p>
            <a:endParaRPr lang="en-US" dirty="0"/>
          </a:p>
        </p:txBody>
      </p:sp>
      <p:grpSp>
        <p:nvGrpSpPr>
          <p:cNvPr id="13" name="Group 12">
            <a:extLst>
              <a:ext uri="{FF2B5EF4-FFF2-40B4-BE49-F238E27FC236}">
                <a16:creationId xmlns:a16="http://schemas.microsoft.com/office/drawing/2014/main" id="{2E62C112-BADA-4B48-B678-29F4BF498F63}"/>
              </a:ext>
            </a:extLst>
          </p:cNvPr>
          <p:cNvGrpSpPr/>
          <p:nvPr/>
        </p:nvGrpSpPr>
        <p:grpSpPr>
          <a:xfrm>
            <a:off x="10244281" y="174721"/>
            <a:ext cx="1523649" cy="1156003"/>
            <a:chOff x="6877878" y="35472"/>
            <a:chExt cx="1431235" cy="1134701"/>
          </a:xfrm>
        </p:grpSpPr>
        <p:pic>
          <p:nvPicPr>
            <p:cNvPr id="14" name="Picture 13">
              <a:extLst>
                <a:ext uri="{FF2B5EF4-FFF2-40B4-BE49-F238E27FC236}">
                  <a16:creationId xmlns:a16="http://schemas.microsoft.com/office/drawing/2014/main" id="{EE58726F-8F0C-482A-90FE-A14AD27FD635}"/>
                </a:ext>
              </a:extLst>
            </p:cNvPr>
            <p:cNvPicPr>
              <a:picLocks noChangeAspect="1"/>
            </p:cNvPicPr>
            <p:nvPr/>
          </p:nvPicPr>
          <p:blipFill>
            <a:blip r:embed="rId2"/>
            <a:stretch>
              <a:fillRect/>
            </a:stretch>
          </p:blipFill>
          <p:spPr>
            <a:xfrm>
              <a:off x="6972508" y="35472"/>
              <a:ext cx="1336605" cy="703814"/>
            </a:xfrm>
            <a:prstGeom prst="rect">
              <a:avLst/>
            </a:prstGeom>
          </p:spPr>
        </p:pic>
        <p:sp>
          <p:nvSpPr>
            <p:cNvPr id="15" name="TextBox 14">
              <a:extLst>
                <a:ext uri="{FF2B5EF4-FFF2-40B4-BE49-F238E27FC236}">
                  <a16:creationId xmlns:a16="http://schemas.microsoft.com/office/drawing/2014/main" id="{6AB954A7-4C69-421D-B437-8B3A6C98CB00}"/>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grpSp>
        <p:nvGrpSpPr>
          <p:cNvPr id="28" name="Group 27">
            <a:extLst>
              <a:ext uri="{FF2B5EF4-FFF2-40B4-BE49-F238E27FC236}">
                <a16:creationId xmlns:a16="http://schemas.microsoft.com/office/drawing/2014/main" id="{8BCD7A49-66DD-4F74-8A01-26C5EB5C3B2E}"/>
              </a:ext>
            </a:extLst>
          </p:cNvPr>
          <p:cNvGrpSpPr/>
          <p:nvPr/>
        </p:nvGrpSpPr>
        <p:grpSpPr>
          <a:xfrm>
            <a:off x="9342443" y="3834811"/>
            <a:ext cx="1967458" cy="1679784"/>
            <a:chOff x="9342443" y="4857490"/>
            <a:chExt cx="1967458" cy="1679784"/>
          </a:xfrm>
        </p:grpSpPr>
        <p:grpSp>
          <p:nvGrpSpPr>
            <p:cNvPr id="20" name="Group 19">
              <a:extLst>
                <a:ext uri="{FF2B5EF4-FFF2-40B4-BE49-F238E27FC236}">
                  <a16:creationId xmlns:a16="http://schemas.microsoft.com/office/drawing/2014/main" id="{ABD02B0C-CE5F-44AC-83A8-E577A1ECBBF7}"/>
                </a:ext>
              </a:extLst>
            </p:cNvPr>
            <p:cNvGrpSpPr/>
            <p:nvPr/>
          </p:nvGrpSpPr>
          <p:grpSpPr>
            <a:xfrm>
              <a:off x="9890678" y="4857490"/>
              <a:ext cx="1419223" cy="1679784"/>
              <a:chOff x="7317094" y="4516405"/>
              <a:chExt cx="1419223" cy="1679784"/>
            </a:xfrm>
          </p:grpSpPr>
          <p:sp>
            <p:nvSpPr>
              <p:cNvPr id="22" name="Freeform: Shape 21">
                <a:extLst>
                  <a:ext uri="{FF2B5EF4-FFF2-40B4-BE49-F238E27FC236}">
                    <a16:creationId xmlns:a16="http://schemas.microsoft.com/office/drawing/2014/main" id="{93B158AD-2120-4235-9172-FDDFD6C6B8E7}"/>
                  </a:ext>
                </a:extLst>
              </p:cNvPr>
              <p:cNvSpPr/>
              <p:nvPr/>
            </p:nvSpPr>
            <p:spPr>
              <a:xfrm>
                <a:off x="7317094" y="4516405"/>
                <a:ext cx="1419223" cy="516856"/>
              </a:xfrm>
              <a:custGeom>
                <a:avLst/>
                <a:gdLst>
                  <a:gd name="connsiteX0" fmla="*/ 0 w 1419223"/>
                  <a:gd name="connsiteY0" fmla="*/ 86144 h 516856"/>
                  <a:gd name="connsiteX1" fmla="*/ 86144 w 1419223"/>
                  <a:gd name="connsiteY1" fmla="*/ 0 h 516856"/>
                  <a:gd name="connsiteX2" fmla="*/ 1333079 w 1419223"/>
                  <a:gd name="connsiteY2" fmla="*/ 0 h 516856"/>
                  <a:gd name="connsiteX3" fmla="*/ 1419223 w 1419223"/>
                  <a:gd name="connsiteY3" fmla="*/ 86144 h 516856"/>
                  <a:gd name="connsiteX4" fmla="*/ 1419223 w 1419223"/>
                  <a:gd name="connsiteY4" fmla="*/ 430712 h 516856"/>
                  <a:gd name="connsiteX5" fmla="*/ 1333079 w 1419223"/>
                  <a:gd name="connsiteY5" fmla="*/ 516856 h 516856"/>
                  <a:gd name="connsiteX6" fmla="*/ 86144 w 1419223"/>
                  <a:gd name="connsiteY6" fmla="*/ 516856 h 516856"/>
                  <a:gd name="connsiteX7" fmla="*/ 0 w 1419223"/>
                  <a:gd name="connsiteY7" fmla="*/ 430712 h 516856"/>
                  <a:gd name="connsiteX8" fmla="*/ 0 w 1419223"/>
                  <a:gd name="connsiteY8" fmla="*/ 86144 h 5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3" h="516856">
                    <a:moveTo>
                      <a:pt x="0" y="86144"/>
                    </a:moveTo>
                    <a:cubicBezTo>
                      <a:pt x="0" y="38568"/>
                      <a:pt x="38568" y="0"/>
                      <a:pt x="86144" y="0"/>
                    </a:cubicBezTo>
                    <a:lnTo>
                      <a:pt x="1333079" y="0"/>
                    </a:lnTo>
                    <a:cubicBezTo>
                      <a:pt x="1380655" y="0"/>
                      <a:pt x="1419223" y="38568"/>
                      <a:pt x="1419223" y="86144"/>
                    </a:cubicBezTo>
                    <a:lnTo>
                      <a:pt x="1419223" y="430712"/>
                    </a:lnTo>
                    <a:cubicBezTo>
                      <a:pt x="1419223" y="478288"/>
                      <a:pt x="1380655" y="516856"/>
                      <a:pt x="1333079" y="516856"/>
                    </a:cubicBezTo>
                    <a:lnTo>
                      <a:pt x="86144" y="516856"/>
                    </a:lnTo>
                    <a:cubicBezTo>
                      <a:pt x="38568" y="516856"/>
                      <a:pt x="0" y="478288"/>
                      <a:pt x="0" y="430712"/>
                    </a:cubicBezTo>
                    <a:lnTo>
                      <a:pt x="0" y="861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141" tIns="67141" rIns="67141" bIns="67141"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C00000"/>
                    </a:solidFill>
                  </a:rPr>
                  <a:t>Internal Loan – </a:t>
                </a:r>
                <a:r>
                  <a:rPr lang="en-US" sz="1050" b="1" strike="sngStrike" kern="1200" dirty="0">
                    <a:solidFill>
                      <a:srgbClr val="C00000"/>
                    </a:solidFill>
                  </a:rPr>
                  <a:t>N</a:t>
                </a:r>
                <a:r>
                  <a:rPr lang="en-US" sz="1050" b="1" kern="1200" dirty="0">
                    <a:solidFill>
                      <a:srgbClr val="C00000"/>
                    </a:solidFill>
                  </a:rPr>
                  <a:t>75,328,887,000.00</a:t>
                </a:r>
              </a:p>
            </p:txBody>
          </p:sp>
          <p:sp>
            <p:nvSpPr>
              <p:cNvPr id="23" name="Freeform: Shape 22">
                <a:extLst>
                  <a:ext uri="{FF2B5EF4-FFF2-40B4-BE49-F238E27FC236}">
                    <a16:creationId xmlns:a16="http://schemas.microsoft.com/office/drawing/2014/main" id="{9A6B6B2E-E857-4D1B-9998-5650D40A7954}"/>
                  </a:ext>
                </a:extLst>
              </p:cNvPr>
              <p:cNvSpPr/>
              <p:nvPr/>
            </p:nvSpPr>
            <p:spPr>
              <a:xfrm>
                <a:off x="7317094" y="5097869"/>
                <a:ext cx="1419223" cy="516856"/>
              </a:xfrm>
              <a:custGeom>
                <a:avLst/>
                <a:gdLst>
                  <a:gd name="connsiteX0" fmla="*/ 0 w 1419223"/>
                  <a:gd name="connsiteY0" fmla="*/ 86144 h 516856"/>
                  <a:gd name="connsiteX1" fmla="*/ 86144 w 1419223"/>
                  <a:gd name="connsiteY1" fmla="*/ 0 h 516856"/>
                  <a:gd name="connsiteX2" fmla="*/ 1333079 w 1419223"/>
                  <a:gd name="connsiteY2" fmla="*/ 0 h 516856"/>
                  <a:gd name="connsiteX3" fmla="*/ 1419223 w 1419223"/>
                  <a:gd name="connsiteY3" fmla="*/ 86144 h 516856"/>
                  <a:gd name="connsiteX4" fmla="*/ 1419223 w 1419223"/>
                  <a:gd name="connsiteY4" fmla="*/ 430712 h 516856"/>
                  <a:gd name="connsiteX5" fmla="*/ 1333079 w 1419223"/>
                  <a:gd name="connsiteY5" fmla="*/ 516856 h 516856"/>
                  <a:gd name="connsiteX6" fmla="*/ 86144 w 1419223"/>
                  <a:gd name="connsiteY6" fmla="*/ 516856 h 516856"/>
                  <a:gd name="connsiteX7" fmla="*/ 0 w 1419223"/>
                  <a:gd name="connsiteY7" fmla="*/ 430712 h 516856"/>
                  <a:gd name="connsiteX8" fmla="*/ 0 w 1419223"/>
                  <a:gd name="connsiteY8" fmla="*/ 86144 h 5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3" h="516856">
                    <a:moveTo>
                      <a:pt x="0" y="86144"/>
                    </a:moveTo>
                    <a:cubicBezTo>
                      <a:pt x="0" y="38568"/>
                      <a:pt x="38568" y="0"/>
                      <a:pt x="86144" y="0"/>
                    </a:cubicBezTo>
                    <a:lnTo>
                      <a:pt x="1333079" y="0"/>
                    </a:lnTo>
                    <a:cubicBezTo>
                      <a:pt x="1380655" y="0"/>
                      <a:pt x="1419223" y="38568"/>
                      <a:pt x="1419223" y="86144"/>
                    </a:cubicBezTo>
                    <a:lnTo>
                      <a:pt x="1419223" y="430712"/>
                    </a:lnTo>
                    <a:cubicBezTo>
                      <a:pt x="1419223" y="478288"/>
                      <a:pt x="1380655" y="516856"/>
                      <a:pt x="1333079" y="516856"/>
                    </a:cubicBezTo>
                    <a:lnTo>
                      <a:pt x="86144" y="516856"/>
                    </a:lnTo>
                    <a:cubicBezTo>
                      <a:pt x="38568" y="516856"/>
                      <a:pt x="0" y="478288"/>
                      <a:pt x="0" y="430712"/>
                    </a:cubicBezTo>
                    <a:lnTo>
                      <a:pt x="0" y="861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141" tIns="67141" rIns="67141" bIns="67141"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C00000"/>
                    </a:solidFill>
                  </a:rPr>
                  <a:t>External Loan and Drawdown – </a:t>
                </a:r>
                <a:r>
                  <a:rPr lang="en-US" sz="1050" b="1" strike="sngStrike" kern="1200" dirty="0">
                    <a:solidFill>
                      <a:srgbClr val="C00000"/>
                    </a:solidFill>
                  </a:rPr>
                  <a:t>N</a:t>
                </a:r>
                <a:r>
                  <a:rPr lang="en-US" sz="1050" b="1" kern="1200" dirty="0">
                    <a:solidFill>
                      <a:srgbClr val="C00000"/>
                    </a:solidFill>
                  </a:rPr>
                  <a:t>28,636,673,000.00</a:t>
                </a:r>
              </a:p>
            </p:txBody>
          </p:sp>
          <p:sp>
            <p:nvSpPr>
              <p:cNvPr id="24" name="Freeform: Shape 23">
                <a:extLst>
                  <a:ext uri="{FF2B5EF4-FFF2-40B4-BE49-F238E27FC236}">
                    <a16:creationId xmlns:a16="http://schemas.microsoft.com/office/drawing/2014/main" id="{55643C97-E69F-4F42-A751-9603E3301536}"/>
                  </a:ext>
                </a:extLst>
              </p:cNvPr>
              <p:cNvSpPr/>
              <p:nvPr/>
            </p:nvSpPr>
            <p:spPr>
              <a:xfrm>
                <a:off x="7317094" y="5679333"/>
                <a:ext cx="1419223" cy="516856"/>
              </a:xfrm>
              <a:custGeom>
                <a:avLst/>
                <a:gdLst>
                  <a:gd name="connsiteX0" fmla="*/ 0 w 1419223"/>
                  <a:gd name="connsiteY0" fmla="*/ 86144 h 516856"/>
                  <a:gd name="connsiteX1" fmla="*/ 86144 w 1419223"/>
                  <a:gd name="connsiteY1" fmla="*/ 0 h 516856"/>
                  <a:gd name="connsiteX2" fmla="*/ 1333079 w 1419223"/>
                  <a:gd name="connsiteY2" fmla="*/ 0 h 516856"/>
                  <a:gd name="connsiteX3" fmla="*/ 1419223 w 1419223"/>
                  <a:gd name="connsiteY3" fmla="*/ 86144 h 516856"/>
                  <a:gd name="connsiteX4" fmla="*/ 1419223 w 1419223"/>
                  <a:gd name="connsiteY4" fmla="*/ 430712 h 516856"/>
                  <a:gd name="connsiteX5" fmla="*/ 1333079 w 1419223"/>
                  <a:gd name="connsiteY5" fmla="*/ 516856 h 516856"/>
                  <a:gd name="connsiteX6" fmla="*/ 86144 w 1419223"/>
                  <a:gd name="connsiteY6" fmla="*/ 516856 h 516856"/>
                  <a:gd name="connsiteX7" fmla="*/ 0 w 1419223"/>
                  <a:gd name="connsiteY7" fmla="*/ 430712 h 516856"/>
                  <a:gd name="connsiteX8" fmla="*/ 0 w 1419223"/>
                  <a:gd name="connsiteY8" fmla="*/ 86144 h 5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3" h="516856">
                    <a:moveTo>
                      <a:pt x="0" y="86144"/>
                    </a:moveTo>
                    <a:cubicBezTo>
                      <a:pt x="0" y="38568"/>
                      <a:pt x="38568" y="0"/>
                      <a:pt x="86144" y="0"/>
                    </a:cubicBezTo>
                    <a:lnTo>
                      <a:pt x="1333079" y="0"/>
                    </a:lnTo>
                    <a:cubicBezTo>
                      <a:pt x="1380655" y="0"/>
                      <a:pt x="1419223" y="38568"/>
                      <a:pt x="1419223" y="86144"/>
                    </a:cubicBezTo>
                    <a:lnTo>
                      <a:pt x="1419223" y="430712"/>
                    </a:lnTo>
                    <a:cubicBezTo>
                      <a:pt x="1419223" y="478288"/>
                      <a:pt x="1380655" y="516856"/>
                      <a:pt x="1333079" y="516856"/>
                    </a:cubicBezTo>
                    <a:lnTo>
                      <a:pt x="86144" y="516856"/>
                    </a:lnTo>
                    <a:cubicBezTo>
                      <a:pt x="38568" y="516856"/>
                      <a:pt x="0" y="478288"/>
                      <a:pt x="0" y="430712"/>
                    </a:cubicBezTo>
                    <a:lnTo>
                      <a:pt x="0" y="861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141" tIns="67141" rIns="67141" bIns="67141"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C00000"/>
                    </a:solidFill>
                  </a:rPr>
                  <a:t>Grants – </a:t>
                </a:r>
                <a:r>
                  <a:rPr lang="en-US" sz="1050" b="1" strike="sngStrike" kern="1200" dirty="0">
                    <a:solidFill>
                      <a:srgbClr val="C00000"/>
                    </a:solidFill>
                  </a:rPr>
                  <a:t>N</a:t>
                </a:r>
                <a:r>
                  <a:rPr lang="en-US" sz="1050" b="1" kern="1200" dirty="0">
                    <a:solidFill>
                      <a:srgbClr val="C00000"/>
                    </a:solidFill>
                  </a:rPr>
                  <a:t>10,281,020,000.00</a:t>
                </a:r>
              </a:p>
            </p:txBody>
          </p:sp>
        </p:grpSp>
        <p:sp>
          <p:nvSpPr>
            <p:cNvPr id="27" name="Isosceles Triangle 26">
              <a:extLst>
                <a:ext uri="{FF2B5EF4-FFF2-40B4-BE49-F238E27FC236}">
                  <a16:creationId xmlns:a16="http://schemas.microsoft.com/office/drawing/2014/main" id="{F2CF1A3B-012D-49EE-9A2D-1D6CCA294828}"/>
                </a:ext>
              </a:extLst>
            </p:cNvPr>
            <p:cNvSpPr/>
            <p:nvPr/>
          </p:nvSpPr>
          <p:spPr>
            <a:xfrm rot="16200000">
              <a:off x="8833780" y="5431995"/>
              <a:ext cx="1565564" cy="54823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4577BDF-4918-C715-1485-1C3F29DA17D0}"/>
              </a:ext>
            </a:extLst>
          </p:cNvPr>
          <p:cNvGrpSpPr/>
          <p:nvPr/>
        </p:nvGrpSpPr>
        <p:grpSpPr>
          <a:xfrm>
            <a:off x="1802295" y="2720967"/>
            <a:ext cx="931272" cy="948068"/>
            <a:chOff x="1525432" y="963444"/>
            <a:chExt cx="931272" cy="948068"/>
          </a:xfrm>
        </p:grpSpPr>
        <p:pic>
          <p:nvPicPr>
            <p:cNvPr id="2050" name="Picture 2" descr="Pay ">
              <a:extLst>
                <a:ext uri="{FF2B5EF4-FFF2-40B4-BE49-F238E27FC236}">
                  <a16:creationId xmlns:a16="http://schemas.microsoft.com/office/drawing/2014/main" id="{0934A14E-75DA-AF71-8529-A7ACF148E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432" y="982500"/>
              <a:ext cx="929012" cy="92901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5170FA-7620-002E-A5C6-8BC8121A654E}"/>
                </a:ext>
              </a:extLst>
            </p:cNvPr>
            <p:cNvSpPr/>
            <p:nvPr/>
          </p:nvSpPr>
          <p:spPr>
            <a:xfrm>
              <a:off x="2141620" y="994532"/>
              <a:ext cx="303636" cy="303636"/>
            </a:xfrm>
            <a:prstGeom prst="ellipse">
              <a:avLst/>
            </a:prstGeom>
            <a:solidFill>
              <a:srgbClr val="F2B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06F618-F592-38B5-83A6-C6CE79E20E28}"/>
                </a:ext>
              </a:extLst>
            </p:cNvPr>
            <p:cNvSpPr/>
            <p:nvPr/>
          </p:nvSpPr>
          <p:spPr>
            <a:xfrm>
              <a:off x="1973179" y="1443789"/>
              <a:ext cx="410993" cy="199421"/>
            </a:xfrm>
            <a:prstGeom prst="rect">
              <a:avLst/>
            </a:prstGeom>
            <a:solidFill>
              <a:srgbClr val="CF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E026B5-D182-3879-4908-DE13276FB690}"/>
                </a:ext>
              </a:extLst>
            </p:cNvPr>
            <p:cNvSpPr txBox="1"/>
            <p:nvPr/>
          </p:nvSpPr>
          <p:spPr>
            <a:xfrm>
              <a:off x="1906004" y="1364199"/>
              <a:ext cx="545342" cy="369332"/>
            </a:xfrm>
            <a:prstGeom prst="rect">
              <a:avLst/>
            </a:prstGeom>
            <a:noFill/>
          </p:spPr>
          <p:txBody>
            <a:bodyPr wrap="none" rtlCol="0">
              <a:spAutoFit/>
            </a:bodyPr>
            <a:lstStyle/>
            <a:p>
              <a:r>
                <a:rPr lang="en-US" b="1" dirty="0"/>
                <a:t>Bal.</a:t>
              </a:r>
            </a:p>
          </p:txBody>
        </p:sp>
        <p:sp>
          <p:nvSpPr>
            <p:cNvPr id="29" name="TextBox 28">
              <a:extLst>
                <a:ext uri="{FF2B5EF4-FFF2-40B4-BE49-F238E27FC236}">
                  <a16:creationId xmlns:a16="http://schemas.microsoft.com/office/drawing/2014/main" id="{48454E82-B9F8-14EF-F5B4-E950D39FC612}"/>
                </a:ext>
              </a:extLst>
            </p:cNvPr>
            <p:cNvSpPr txBox="1"/>
            <p:nvPr/>
          </p:nvSpPr>
          <p:spPr>
            <a:xfrm>
              <a:off x="2119752" y="963444"/>
              <a:ext cx="336952" cy="369332"/>
            </a:xfrm>
            <a:prstGeom prst="rect">
              <a:avLst/>
            </a:prstGeom>
            <a:noFill/>
          </p:spPr>
          <p:txBody>
            <a:bodyPr wrap="none" rtlCol="0">
              <a:spAutoFit/>
            </a:bodyPr>
            <a:lstStyle/>
            <a:p>
              <a:r>
                <a:rPr lang="en-US" b="1" strike="dblStrike" dirty="0"/>
                <a:t>N</a:t>
              </a:r>
            </a:p>
          </p:txBody>
        </p:sp>
      </p:grpSp>
    </p:spTree>
    <p:extLst>
      <p:ext uri="{BB962C8B-B14F-4D97-AF65-F5344CB8AC3E}">
        <p14:creationId xmlns:p14="http://schemas.microsoft.com/office/powerpoint/2010/main" val="87546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37ACDB-A63F-453C-B6B9-C782990D3736}"/>
              </a:ext>
            </a:extLst>
          </p:cNvPr>
          <p:cNvGrpSpPr/>
          <p:nvPr/>
        </p:nvGrpSpPr>
        <p:grpSpPr>
          <a:xfrm>
            <a:off x="10244281" y="174721"/>
            <a:ext cx="1523649" cy="1156003"/>
            <a:chOff x="6877878" y="35472"/>
            <a:chExt cx="1431235" cy="1134701"/>
          </a:xfrm>
        </p:grpSpPr>
        <p:pic>
          <p:nvPicPr>
            <p:cNvPr id="3" name="Picture 2">
              <a:extLst>
                <a:ext uri="{FF2B5EF4-FFF2-40B4-BE49-F238E27FC236}">
                  <a16:creationId xmlns:a16="http://schemas.microsoft.com/office/drawing/2014/main" id="{BD300460-DE2C-4EF8-88EE-143B96A3573B}"/>
                </a:ext>
              </a:extLst>
            </p:cNvPr>
            <p:cNvPicPr>
              <a:picLocks noChangeAspect="1"/>
            </p:cNvPicPr>
            <p:nvPr/>
          </p:nvPicPr>
          <p:blipFill>
            <a:blip r:embed="rId2"/>
            <a:stretch>
              <a:fillRect/>
            </a:stretch>
          </p:blipFill>
          <p:spPr>
            <a:xfrm>
              <a:off x="6972508" y="35472"/>
              <a:ext cx="1336605" cy="703814"/>
            </a:xfrm>
            <a:prstGeom prst="rect">
              <a:avLst/>
            </a:prstGeom>
          </p:spPr>
        </p:pic>
        <p:sp>
          <p:nvSpPr>
            <p:cNvPr id="4" name="TextBox 3">
              <a:extLst>
                <a:ext uri="{FF2B5EF4-FFF2-40B4-BE49-F238E27FC236}">
                  <a16:creationId xmlns:a16="http://schemas.microsoft.com/office/drawing/2014/main" id="{4F50D189-2C36-4E8C-9CF3-8B9D97A4CCED}"/>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sp>
        <p:nvSpPr>
          <p:cNvPr id="19" name="Rectangle: Rounded Corners 18">
            <a:extLst>
              <a:ext uri="{FF2B5EF4-FFF2-40B4-BE49-F238E27FC236}">
                <a16:creationId xmlns:a16="http://schemas.microsoft.com/office/drawing/2014/main" id="{CB7E571A-09C2-4DE0-B4C5-DBA319D52513}"/>
              </a:ext>
            </a:extLst>
          </p:cNvPr>
          <p:cNvSpPr/>
          <p:nvPr/>
        </p:nvSpPr>
        <p:spPr>
          <a:xfrm>
            <a:off x="305744" y="1303246"/>
            <a:ext cx="3260387" cy="1828427"/>
          </a:xfrm>
          <a:prstGeom prst="roundRect">
            <a:avLst>
              <a:gd name="adj" fmla="val 3470"/>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b="1" dirty="0">
              <a:solidFill>
                <a:schemeClr val="bg1"/>
              </a:solidFill>
            </a:endParaRPr>
          </a:p>
        </p:txBody>
      </p:sp>
      <p:sp>
        <p:nvSpPr>
          <p:cNvPr id="9" name="TextBox 8">
            <a:extLst>
              <a:ext uri="{FF2B5EF4-FFF2-40B4-BE49-F238E27FC236}">
                <a16:creationId xmlns:a16="http://schemas.microsoft.com/office/drawing/2014/main" id="{01997FB5-34EE-4C59-AAC9-00C4F271AF63}"/>
              </a:ext>
            </a:extLst>
          </p:cNvPr>
          <p:cNvSpPr txBox="1"/>
          <p:nvPr/>
        </p:nvSpPr>
        <p:spPr>
          <a:xfrm>
            <a:off x="-835238" y="621299"/>
            <a:ext cx="4651513" cy="646331"/>
          </a:xfrm>
          <a:prstGeom prst="rect">
            <a:avLst/>
          </a:prstGeom>
          <a:noFill/>
        </p:spPr>
        <p:txBody>
          <a:bodyPr wrap="square" rtlCol="0">
            <a:spAutoFit/>
          </a:bodyPr>
          <a:lstStyle/>
          <a:p>
            <a:endParaRPr lang="en-US" b="1" dirty="0">
              <a:solidFill>
                <a:srgbClr val="FF0000"/>
              </a:solidFill>
            </a:endParaRPr>
          </a:p>
          <a:p>
            <a:r>
              <a:rPr lang="en-US" b="1" dirty="0">
                <a:solidFill>
                  <a:srgbClr val="FF0000"/>
                </a:solidFill>
              </a:rPr>
              <a:t>         </a:t>
            </a:r>
          </a:p>
        </p:txBody>
      </p:sp>
      <p:sp>
        <p:nvSpPr>
          <p:cNvPr id="10" name="TextBox 9">
            <a:extLst>
              <a:ext uri="{FF2B5EF4-FFF2-40B4-BE49-F238E27FC236}">
                <a16:creationId xmlns:a16="http://schemas.microsoft.com/office/drawing/2014/main" id="{1924BFB0-95A4-4BC9-ACE8-248F142DC6AE}"/>
              </a:ext>
            </a:extLst>
          </p:cNvPr>
          <p:cNvSpPr txBox="1"/>
          <p:nvPr/>
        </p:nvSpPr>
        <p:spPr>
          <a:xfrm>
            <a:off x="1113181" y="3167270"/>
            <a:ext cx="4876802" cy="410817"/>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66572149-3B73-4243-943E-226F631D5E3F}"/>
              </a:ext>
            </a:extLst>
          </p:cNvPr>
          <p:cNvSpPr/>
          <p:nvPr/>
        </p:nvSpPr>
        <p:spPr>
          <a:xfrm>
            <a:off x="1" y="399195"/>
            <a:ext cx="3551582" cy="4389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179388"/>
            <a:r>
              <a:rPr lang="en-US" b="1" dirty="0">
                <a:solidFill>
                  <a:schemeClr val="bg1"/>
                </a:solidFill>
              </a:rPr>
              <a:t>SOURCE OF CAPITAL RECEIPTS</a:t>
            </a:r>
          </a:p>
        </p:txBody>
      </p:sp>
      <p:sp>
        <p:nvSpPr>
          <p:cNvPr id="20" name="Rectangle: Rounded Corners 19">
            <a:extLst>
              <a:ext uri="{FF2B5EF4-FFF2-40B4-BE49-F238E27FC236}">
                <a16:creationId xmlns:a16="http://schemas.microsoft.com/office/drawing/2014/main" id="{7CD390C4-42CA-458E-A1CF-57229F3A4F11}"/>
              </a:ext>
            </a:extLst>
          </p:cNvPr>
          <p:cNvSpPr/>
          <p:nvPr/>
        </p:nvSpPr>
        <p:spPr>
          <a:xfrm>
            <a:off x="4047458" y="1303247"/>
            <a:ext cx="3321289" cy="1839310"/>
          </a:xfrm>
          <a:prstGeom prst="roundRect">
            <a:avLst>
              <a:gd name="adj" fmla="val 4615"/>
            </a:avLst>
          </a:prstGeom>
          <a:solidFill>
            <a:srgbClr val="F1FB97"/>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a:ln w="6600">
                <a:noFill/>
                <a:prstDash val="solid"/>
              </a:ln>
              <a:solidFill>
                <a:schemeClr val="bg1"/>
              </a:solidFill>
              <a:effectLst>
                <a:outerShdw dist="38100" dir="2700000" algn="tl" rotWithShape="0">
                  <a:schemeClr val="accent2"/>
                </a:outerShdw>
              </a:effectLst>
            </a:endParaRPr>
          </a:p>
          <a:p>
            <a:pPr algn="ctr"/>
            <a:endParaRPr lang="en-US" sz="2400" dirty="0">
              <a:solidFill>
                <a:schemeClr val="bg1"/>
              </a:solidFill>
            </a:endParaRPr>
          </a:p>
        </p:txBody>
      </p:sp>
      <p:sp>
        <p:nvSpPr>
          <p:cNvPr id="12" name="Rectangle: Rounded Corners 11">
            <a:extLst>
              <a:ext uri="{FF2B5EF4-FFF2-40B4-BE49-F238E27FC236}">
                <a16:creationId xmlns:a16="http://schemas.microsoft.com/office/drawing/2014/main" id="{CD8605CA-F3D9-4DB6-87A2-CDE93148424D}"/>
              </a:ext>
            </a:extLst>
          </p:cNvPr>
          <p:cNvSpPr/>
          <p:nvPr/>
        </p:nvSpPr>
        <p:spPr>
          <a:xfrm>
            <a:off x="305744" y="2834912"/>
            <a:ext cx="3260387" cy="4108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rPr>
              <a:t>A.   INTERNAL LOANS</a:t>
            </a:r>
          </a:p>
        </p:txBody>
      </p:sp>
      <p:graphicFrame>
        <p:nvGraphicFramePr>
          <p:cNvPr id="13" name="Table 13">
            <a:extLst>
              <a:ext uri="{FF2B5EF4-FFF2-40B4-BE49-F238E27FC236}">
                <a16:creationId xmlns:a16="http://schemas.microsoft.com/office/drawing/2014/main" id="{A2229BED-7CCF-483B-893F-EBB7F548AFAE}"/>
              </a:ext>
            </a:extLst>
          </p:cNvPr>
          <p:cNvGraphicFramePr>
            <a:graphicFrameLocks noGrp="1"/>
          </p:cNvGraphicFramePr>
          <p:nvPr>
            <p:extLst>
              <p:ext uri="{D42A27DB-BD31-4B8C-83A1-F6EECF244321}">
                <p14:modId xmlns:p14="http://schemas.microsoft.com/office/powerpoint/2010/main" val="418017188"/>
              </p:ext>
            </p:extLst>
          </p:nvPr>
        </p:nvGraphicFramePr>
        <p:xfrm>
          <a:off x="224935" y="3309711"/>
          <a:ext cx="3422005" cy="3241439"/>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313055">
                  <a:extLst>
                    <a:ext uri="{9D8B030D-6E8A-4147-A177-3AD203B41FA5}">
                      <a16:colId xmlns:a16="http://schemas.microsoft.com/office/drawing/2014/main" val="261904277"/>
                    </a:ext>
                  </a:extLst>
                </a:gridCol>
                <a:gridCol w="2101785">
                  <a:extLst>
                    <a:ext uri="{9D8B030D-6E8A-4147-A177-3AD203B41FA5}">
                      <a16:colId xmlns:a16="http://schemas.microsoft.com/office/drawing/2014/main" val="132498899"/>
                    </a:ext>
                  </a:extLst>
                </a:gridCol>
                <a:gridCol w="1007165">
                  <a:extLst>
                    <a:ext uri="{9D8B030D-6E8A-4147-A177-3AD203B41FA5}">
                      <a16:colId xmlns:a16="http://schemas.microsoft.com/office/drawing/2014/main" val="1648721448"/>
                    </a:ext>
                  </a:extLst>
                </a:gridCol>
              </a:tblGrid>
              <a:tr h="432192">
                <a:tc>
                  <a:txBody>
                    <a:bodyPr/>
                    <a:lstStyle/>
                    <a:p>
                      <a:endParaRPr lang="en-US" dirty="0"/>
                    </a:p>
                  </a:txBody>
                  <a:tcPr/>
                </a:tc>
                <a:tc>
                  <a:txBody>
                    <a:bodyPr/>
                    <a:lstStyle/>
                    <a:p>
                      <a:endParaRPr lang="en-US" sz="1200" dirty="0">
                        <a:solidFill>
                          <a:schemeClr val="bg1"/>
                        </a:solidFill>
                      </a:endParaRPr>
                    </a:p>
                  </a:txBody>
                  <a:tcPr/>
                </a:tc>
                <a:tc>
                  <a:txBody>
                    <a:bodyPr/>
                    <a:lstStyle/>
                    <a:p>
                      <a:r>
                        <a:rPr lang="en-US" sz="1400" strike="sngStrike" dirty="0">
                          <a:solidFill>
                            <a:schemeClr val="bg1"/>
                          </a:solidFill>
                        </a:rPr>
                        <a:t>N</a:t>
                      </a:r>
                      <a:r>
                        <a:rPr lang="en-US" sz="1400" dirty="0">
                          <a:solidFill>
                            <a:schemeClr val="bg1"/>
                          </a:solidFill>
                        </a:rPr>
                        <a:t>’MILLION</a:t>
                      </a:r>
                    </a:p>
                  </a:txBody>
                  <a:tcPr/>
                </a:tc>
                <a:extLst>
                  <a:ext uri="{0D108BD9-81ED-4DB2-BD59-A6C34878D82A}">
                    <a16:rowId xmlns:a16="http://schemas.microsoft.com/office/drawing/2014/main" val="2945117266"/>
                  </a:ext>
                </a:extLst>
              </a:tr>
              <a:tr h="432192">
                <a:tc>
                  <a:txBody>
                    <a:bodyPr/>
                    <a:lstStyle/>
                    <a:p>
                      <a:r>
                        <a:rPr lang="en-US" sz="1200" b="1" dirty="0"/>
                        <a:t>1</a:t>
                      </a:r>
                    </a:p>
                  </a:txBody>
                  <a:tcPr/>
                </a:tc>
                <a:tc>
                  <a:txBody>
                    <a:bodyPr/>
                    <a:lstStyle/>
                    <a:p>
                      <a:r>
                        <a:rPr lang="en-US" sz="1200" b="1" dirty="0"/>
                        <a:t>BOND</a:t>
                      </a:r>
                    </a:p>
                  </a:txBody>
                  <a:tcPr/>
                </a:tc>
                <a:tc>
                  <a:txBody>
                    <a:bodyPr/>
                    <a:lstStyle/>
                    <a:p>
                      <a:r>
                        <a:rPr lang="en-US" sz="1200" b="1" dirty="0"/>
                        <a:t>30,000</a:t>
                      </a:r>
                    </a:p>
                  </a:txBody>
                  <a:tcPr/>
                </a:tc>
                <a:extLst>
                  <a:ext uri="{0D108BD9-81ED-4DB2-BD59-A6C34878D82A}">
                    <a16:rowId xmlns:a16="http://schemas.microsoft.com/office/drawing/2014/main" val="2797515051"/>
                  </a:ext>
                </a:extLst>
              </a:tr>
              <a:tr h="972431">
                <a:tc>
                  <a:txBody>
                    <a:bodyPr/>
                    <a:lstStyle/>
                    <a:p>
                      <a:r>
                        <a:rPr lang="en-US" sz="1200" b="1" dirty="0"/>
                        <a:t>2</a:t>
                      </a:r>
                    </a:p>
                  </a:txBody>
                  <a:tcPr/>
                </a:tc>
                <a:tc>
                  <a:txBody>
                    <a:bodyPr/>
                    <a:lstStyle/>
                    <a:p>
                      <a:r>
                        <a:rPr lang="en-US" sz="1200" b="1" dirty="0"/>
                        <a:t>CBN INTERVENTION LOAN TO CUSHION THE EFFECT OF REPAYMENT OF INTERVENTION LOANS</a:t>
                      </a:r>
                    </a:p>
                  </a:txBody>
                  <a:tcPr/>
                </a:tc>
                <a:tc>
                  <a:txBody>
                    <a:bodyPr/>
                    <a:lstStyle/>
                    <a:p>
                      <a:r>
                        <a:rPr lang="en-US" sz="1200" b="1" dirty="0"/>
                        <a:t>12,000</a:t>
                      </a:r>
                    </a:p>
                  </a:txBody>
                  <a:tcPr/>
                </a:tc>
                <a:extLst>
                  <a:ext uri="{0D108BD9-81ED-4DB2-BD59-A6C34878D82A}">
                    <a16:rowId xmlns:a16="http://schemas.microsoft.com/office/drawing/2014/main" val="233139451"/>
                  </a:ext>
                </a:extLst>
              </a:tr>
              <a:tr h="540240">
                <a:tc>
                  <a:txBody>
                    <a:bodyPr/>
                    <a:lstStyle/>
                    <a:p>
                      <a:r>
                        <a:rPr lang="en-US" sz="1200" b="1" dirty="0"/>
                        <a:t>3</a:t>
                      </a:r>
                    </a:p>
                  </a:txBody>
                  <a:tcPr/>
                </a:tc>
                <a:tc>
                  <a:txBody>
                    <a:bodyPr/>
                    <a:lstStyle/>
                    <a:p>
                      <a:r>
                        <a:rPr lang="en-US" sz="1200" b="1" dirty="0"/>
                        <a:t>COMMERCIAL AGRICULTURAL CREDIT SCHEME</a:t>
                      </a:r>
                    </a:p>
                  </a:txBody>
                  <a:tcPr/>
                </a:tc>
                <a:tc>
                  <a:txBody>
                    <a:bodyPr/>
                    <a:lstStyle/>
                    <a:p>
                      <a:r>
                        <a:rPr lang="en-US" sz="1200" b="1" dirty="0"/>
                        <a:t>5,000</a:t>
                      </a:r>
                    </a:p>
                  </a:txBody>
                  <a:tcPr/>
                </a:tc>
                <a:extLst>
                  <a:ext uri="{0D108BD9-81ED-4DB2-BD59-A6C34878D82A}">
                    <a16:rowId xmlns:a16="http://schemas.microsoft.com/office/drawing/2014/main" val="4035466204"/>
                  </a:ext>
                </a:extLst>
              </a:tr>
              <a:tr h="432192">
                <a:tc>
                  <a:txBody>
                    <a:bodyPr/>
                    <a:lstStyle/>
                    <a:p>
                      <a:r>
                        <a:rPr lang="en-US" sz="1200" b="1" dirty="0"/>
                        <a:t>4</a:t>
                      </a:r>
                    </a:p>
                  </a:txBody>
                  <a:tcPr/>
                </a:tc>
                <a:tc>
                  <a:txBody>
                    <a:bodyPr/>
                    <a:lstStyle/>
                    <a:p>
                      <a:r>
                        <a:rPr lang="en-US" sz="1200" b="1" dirty="0"/>
                        <a:t>CONCESSIONARY LOANS</a:t>
                      </a:r>
                    </a:p>
                  </a:txBody>
                  <a:tcPr/>
                </a:tc>
                <a:tc>
                  <a:txBody>
                    <a:bodyPr/>
                    <a:lstStyle/>
                    <a:p>
                      <a:r>
                        <a:rPr lang="en-US" sz="1200" b="1" dirty="0"/>
                        <a:t>28,328</a:t>
                      </a:r>
                    </a:p>
                  </a:txBody>
                  <a:tcPr/>
                </a:tc>
                <a:extLst>
                  <a:ext uri="{0D108BD9-81ED-4DB2-BD59-A6C34878D82A}">
                    <a16:rowId xmlns:a16="http://schemas.microsoft.com/office/drawing/2014/main" val="1613658446"/>
                  </a:ext>
                </a:extLst>
              </a:tr>
              <a:tr h="432192">
                <a:tc>
                  <a:txBody>
                    <a:bodyPr/>
                    <a:lstStyle/>
                    <a:p>
                      <a:endParaRPr lang="en-US" sz="1200" b="1" dirty="0"/>
                    </a:p>
                  </a:txBody>
                  <a:tcPr/>
                </a:tc>
                <a:tc>
                  <a:txBody>
                    <a:bodyPr/>
                    <a:lstStyle/>
                    <a:p>
                      <a:r>
                        <a:rPr lang="en-US" sz="1200" b="1" dirty="0"/>
                        <a:t>TOTAL</a:t>
                      </a:r>
                    </a:p>
                  </a:txBody>
                  <a:tcPr/>
                </a:tc>
                <a:tc>
                  <a:txBody>
                    <a:bodyPr/>
                    <a:lstStyle/>
                    <a:p>
                      <a:r>
                        <a:rPr lang="en-US" sz="1200" b="1" dirty="0"/>
                        <a:t>75,328</a:t>
                      </a:r>
                    </a:p>
                  </a:txBody>
                  <a:tcPr/>
                </a:tc>
                <a:extLst>
                  <a:ext uri="{0D108BD9-81ED-4DB2-BD59-A6C34878D82A}">
                    <a16:rowId xmlns:a16="http://schemas.microsoft.com/office/drawing/2014/main" val="645489482"/>
                  </a:ext>
                </a:extLst>
              </a:tr>
            </a:tbl>
          </a:graphicData>
        </a:graphic>
      </p:graphicFrame>
      <p:sp>
        <p:nvSpPr>
          <p:cNvPr id="14" name="Rectangle: Rounded Corners 13">
            <a:extLst>
              <a:ext uri="{FF2B5EF4-FFF2-40B4-BE49-F238E27FC236}">
                <a16:creationId xmlns:a16="http://schemas.microsoft.com/office/drawing/2014/main" id="{5A548B9A-12F8-4217-BA3F-4E9F61786051}"/>
              </a:ext>
            </a:extLst>
          </p:cNvPr>
          <p:cNvSpPr/>
          <p:nvPr/>
        </p:nvSpPr>
        <p:spPr>
          <a:xfrm>
            <a:off x="4047458" y="2822298"/>
            <a:ext cx="3321289" cy="43604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a:ln w="6600">
                <a:noFill/>
                <a:prstDash val="solid"/>
              </a:ln>
              <a:solidFill>
                <a:schemeClr val="bg1"/>
              </a:solidFill>
              <a:effectLst>
                <a:outerShdw dist="38100" dir="2700000" algn="tl" rotWithShape="0">
                  <a:schemeClr val="accent2"/>
                </a:outerShdw>
              </a:effectLst>
            </a:endParaRPr>
          </a:p>
          <a:p>
            <a:pPr algn="ctr"/>
            <a:r>
              <a:rPr lang="en-US" sz="2400" b="1" dirty="0">
                <a:solidFill>
                  <a:schemeClr val="bg1"/>
                </a:solidFill>
              </a:rPr>
              <a:t>B.  EXTERNAL LOANS</a:t>
            </a:r>
          </a:p>
          <a:p>
            <a:pPr algn="ctr"/>
            <a:endParaRPr lang="en-US" sz="2400" dirty="0">
              <a:solidFill>
                <a:schemeClr val="bg1"/>
              </a:solidFill>
            </a:endParaRPr>
          </a:p>
        </p:txBody>
      </p:sp>
      <p:sp>
        <p:nvSpPr>
          <p:cNvPr id="21" name="Rectangle: Rounded Corners 20">
            <a:extLst>
              <a:ext uri="{FF2B5EF4-FFF2-40B4-BE49-F238E27FC236}">
                <a16:creationId xmlns:a16="http://schemas.microsoft.com/office/drawing/2014/main" id="{AEADB97A-CA97-4417-B458-704D4FFC33C1}"/>
              </a:ext>
            </a:extLst>
          </p:cNvPr>
          <p:cNvSpPr/>
          <p:nvPr/>
        </p:nvSpPr>
        <p:spPr>
          <a:xfrm>
            <a:off x="7984396" y="1267630"/>
            <a:ext cx="3321289" cy="1914167"/>
          </a:xfrm>
          <a:prstGeom prst="roundRect">
            <a:avLst>
              <a:gd name="adj" fmla="val 5086"/>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6600">
                <a:noFill/>
                <a:prstDash val="solid"/>
              </a:ln>
              <a:solidFill>
                <a:schemeClr val="bg1"/>
              </a:solidFill>
              <a:effectLst>
                <a:outerShdw dist="38100" dir="2700000" algn="tl" rotWithShape="0">
                  <a:schemeClr val="accent2"/>
                </a:outerShdw>
              </a:effectLst>
            </a:endParaRPr>
          </a:p>
          <a:p>
            <a:pPr algn="ctr"/>
            <a:endParaRPr lang="en-US" sz="2400" dirty="0">
              <a:solidFill>
                <a:schemeClr val="bg1"/>
              </a:solidFill>
            </a:endParaRPr>
          </a:p>
        </p:txBody>
      </p:sp>
      <p:graphicFrame>
        <p:nvGraphicFramePr>
          <p:cNvPr id="15" name="Table 15">
            <a:extLst>
              <a:ext uri="{FF2B5EF4-FFF2-40B4-BE49-F238E27FC236}">
                <a16:creationId xmlns:a16="http://schemas.microsoft.com/office/drawing/2014/main" id="{012E781E-2910-4CDF-92B8-F5BD8A30173E}"/>
              </a:ext>
            </a:extLst>
          </p:cNvPr>
          <p:cNvGraphicFramePr>
            <a:graphicFrameLocks noGrp="1"/>
          </p:cNvGraphicFramePr>
          <p:nvPr>
            <p:extLst>
              <p:ext uri="{D42A27DB-BD31-4B8C-83A1-F6EECF244321}">
                <p14:modId xmlns:p14="http://schemas.microsoft.com/office/powerpoint/2010/main" val="2553959399"/>
              </p:ext>
            </p:extLst>
          </p:nvPr>
        </p:nvGraphicFramePr>
        <p:xfrm>
          <a:off x="4037849" y="3309711"/>
          <a:ext cx="3340506" cy="330983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3055">
                  <a:extLst>
                    <a:ext uri="{9D8B030D-6E8A-4147-A177-3AD203B41FA5}">
                      <a16:colId xmlns:a16="http://schemas.microsoft.com/office/drawing/2014/main" val="4138129287"/>
                    </a:ext>
                  </a:extLst>
                </a:gridCol>
                <a:gridCol w="2016718">
                  <a:extLst>
                    <a:ext uri="{9D8B030D-6E8A-4147-A177-3AD203B41FA5}">
                      <a16:colId xmlns:a16="http://schemas.microsoft.com/office/drawing/2014/main" val="2852951653"/>
                    </a:ext>
                  </a:extLst>
                </a:gridCol>
                <a:gridCol w="1010733">
                  <a:extLst>
                    <a:ext uri="{9D8B030D-6E8A-4147-A177-3AD203B41FA5}">
                      <a16:colId xmlns:a16="http://schemas.microsoft.com/office/drawing/2014/main" val="3878240453"/>
                    </a:ext>
                  </a:extLst>
                </a:gridCol>
              </a:tblGrid>
              <a:tr h="390383">
                <a:tc>
                  <a:txBody>
                    <a:bodyPr/>
                    <a:lstStyle/>
                    <a:p>
                      <a:endParaRPr lang="en-US" dirty="0"/>
                    </a:p>
                  </a:txBody>
                  <a:tcPr/>
                </a:tc>
                <a:tc>
                  <a:txBody>
                    <a:bodyPr/>
                    <a:lstStyle/>
                    <a:p>
                      <a:endParaRPr lang="en-US" sz="1200" dirty="0">
                        <a:solidFill>
                          <a:schemeClr val="bg1"/>
                        </a:solidFill>
                      </a:endParaRPr>
                    </a:p>
                  </a:txBody>
                  <a:tcPr/>
                </a:tc>
                <a:tc>
                  <a:txBody>
                    <a:bodyPr/>
                    <a:lstStyle/>
                    <a:p>
                      <a:r>
                        <a:rPr lang="en-US" sz="1400" strike="sngStrike" dirty="0">
                          <a:solidFill>
                            <a:schemeClr val="bg1"/>
                          </a:solidFill>
                        </a:rPr>
                        <a:t>N</a:t>
                      </a:r>
                      <a:r>
                        <a:rPr lang="en-US" sz="1400" dirty="0">
                          <a:solidFill>
                            <a:schemeClr val="bg1"/>
                          </a:solidFill>
                        </a:rPr>
                        <a:t>’MILLION</a:t>
                      </a:r>
                    </a:p>
                  </a:txBody>
                  <a:tcPr/>
                </a:tc>
                <a:extLst>
                  <a:ext uri="{0D108BD9-81ED-4DB2-BD59-A6C34878D82A}">
                    <a16:rowId xmlns:a16="http://schemas.microsoft.com/office/drawing/2014/main" val="4119567153"/>
                  </a:ext>
                </a:extLst>
              </a:tr>
              <a:tr h="375238">
                <a:tc>
                  <a:txBody>
                    <a:bodyPr/>
                    <a:lstStyle/>
                    <a:p>
                      <a:r>
                        <a:rPr lang="en-US" sz="1200" b="1" dirty="0"/>
                        <a:t>1</a:t>
                      </a:r>
                    </a:p>
                  </a:txBody>
                  <a:tcPr/>
                </a:tc>
                <a:tc>
                  <a:txBody>
                    <a:bodyPr/>
                    <a:lstStyle/>
                    <a:p>
                      <a:r>
                        <a:rPr lang="en-US" sz="1200" b="1" dirty="0"/>
                        <a:t>OGSTEP</a:t>
                      </a:r>
                    </a:p>
                  </a:txBody>
                  <a:tcPr/>
                </a:tc>
                <a:tc>
                  <a:txBody>
                    <a:bodyPr/>
                    <a:lstStyle/>
                    <a:p>
                      <a:r>
                        <a:rPr lang="en-US" sz="1200" b="1" dirty="0"/>
                        <a:t>16,918</a:t>
                      </a:r>
                    </a:p>
                  </a:txBody>
                  <a:tcPr/>
                </a:tc>
                <a:extLst>
                  <a:ext uri="{0D108BD9-81ED-4DB2-BD59-A6C34878D82A}">
                    <a16:rowId xmlns:a16="http://schemas.microsoft.com/office/drawing/2014/main" val="1130437159"/>
                  </a:ext>
                </a:extLst>
              </a:tr>
              <a:tr h="375238">
                <a:tc>
                  <a:txBody>
                    <a:bodyPr/>
                    <a:lstStyle/>
                    <a:p>
                      <a:r>
                        <a:rPr lang="en-US" sz="1200" b="1" dirty="0"/>
                        <a:t>2</a:t>
                      </a:r>
                    </a:p>
                  </a:txBody>
                  <a:tcPr/>
                </a:tc>
                <a:tc>
                  <a:txBody>
                    <a:bodyPr/>
                    <a:lstStyle/>
                    <a:p>
                      <a:r>
                        <a:rPr lang="en-US" sz="1200" b="1" dirty="0"/>
                        <a:t>RAAMP</a:t>
                      </a:r>
                    </a:p>
                  </a:txBody>
                  <a:tcPr/>
                </a:tc>
                <a:tc>
                  <a:txBody>
                    <a:bodyPr/>
                    <a:lstStyle/>
                    <a:p>
                      <a:r>
                        <a:rPr lang="en-US" sz="1200" b="1" dirty="0"/>
                        <a:t>2,050</a:t>
                      </a:r>
                    </a:p>
                  </a:txBody>
                  <a:tcPr/>
                </a:tc>
                <a:extLst>
                  <a:ext uri="{0D108BD9-81ED-4DB2-BD59-A6C34878D82A}">
                    <a16:rowId xmlns:a16="http://schemas.microsoft.com/office/drawing/2014/main" val="3083582478"/>
                  </a:ext>
                </a:extLst>
              </a:tr>
              <a:tr h="375238">
                <a:tc>
                  <a:txBody>
                    <a:bodyPr/>
                    <a:lstStyle/>
                    <a:p>
                      <a:r>
                        <a:rPr lang="en-US" sz="1200" b="1" dirty="0"/>
                        <a:t>3</a:t>
                      </a:r>
                    </a:p>
                  </a:txBody>
                  <a:tcPr/>
                </a:tc>
                <a:tc>
                  <a:txBody>
                    <a:bodyPr/>
                    <a:lstStyle/>
                    <a:p>
                      <a:r>
                        <a:rPr lang="en-US" sz="1200" b="1" dirty="0"/>
                        <a:t>NEWMAP</a:t>
                      </a:r>
                    </a:p>
                  </a:txBody>
                  <a:tcPr/>
                </a:tc>
                <a:tc>
                  <a:txBody>
                    <a:bodyPr/>
                    <a:lstStyle/>
                    <a:p>
                      <a:r>
                        <a:rPr lang="en-US" sz="1200" b="1" dirty="0"/>
                        <a:t>410</a:t>
                      </a:r>
                    </a:p>
                  </a:txBody>
                  <a:tcPr/>
                </a:tc>
                <a:extLst>
                  <a:ext uri="{0D108BD9-81ED-4DB2-BD59-A6C34878D82A}">
                    <a16:rowId xmlns:a16="http://schemas.microsoft.com/office/drawing/2014/main" val="2299415384"/>
                  </a:ext>
                </a:extLst>
              </a:tr>
              <a:tr h="375238">
                <a:tc>
                  <a:txBody>
                    <a:bodyPr/>
                    <a:lstStyle/>
                    <a:p>
                      <a:r>
                        <a:rPr lang="en-US" sz="1200" b="1" dirty="0"/>
                        <a:t>4</a:t>
                      </a:r>
                    </a:p>
                  </a:txBody>
                  <a:tcPr/>
                </a:tc>
                <a:tc>
                  <a:txBody>
                    <a:bodyPr/>
                    <a:lstStyle/>
                    <a:p>
                      <a:r>
                        <a:rPr lang="en-US" sz="1200" b="1" dirty="0"/>
                        <a:t>NIGERIA FOR WOMEN</a:t>
                      </a:r>
                    </a:p>
                  </a:txBody>
                  <a:tcPr/>
                </a:tc>
                <a:tc>
                  <a:txBody>
                    <a:bodyPr/>
                    <a:lstStyle/>
                    <a:p>
                      <a:r>
                        <a:rPr lang="en-US" sz="1200" b="1" dirty="0"/>
                        <a:t>2,050</a:t>
                      </a:r>
                    </a:p>
                  </a:txBody>
                  <a:tcPr/>
                </a:tc>
                <a:extLst>
                  <a:ext uri="{0D108BD9-81ED-4DB2-BD59-A6C34878D82A}">
                    <a16:rowId xmlns:a16="http://schemas.microsoft.com/office/drawing/2014/main" val="3342536417"/>
                  </a:ext>
                </a:extLst>
              </a:tr>
              <a:tr h="375238">
                <a:tc>
                  <a:txBody>
                    <a:bodyPr/>
                    <a:lstStyle/>
                    <a:p>
                      <a:r>
                        <a:rPr lang="en-US" sz="1200" b="1" dirty="0"/>
                        <a:t>5</a:t>
                      </a:r>
                    </a:p>
                  </a:txBody>
                  <a:tcPr/>
                </a:tc>
                <a:tc>
                  <a:txBody>
                    <a:bodyPr/>
                    <a:lstStyle/>
                    <a:p>
                      <a:r>
                        <a:rPr lang="en-US" sz="1200" b="1" dirty="0"/>
                        <a:t>AFDB (WATER PROJECTS)</a:t>
                      </a:r>
                    </a:p>
                  </a:txBody>
                  <a:tcPr/>
                </a:tc>
                <a:tc>
                  <a:txBody>
                    <a:bodyPr/>
                    <a:lstStyle/>
                    <a:p>
                      <a:r>
                        <a:rPr lang="en-US" sz="1200" b="1" dirty="0"/>
                        <a:t>4,556</a:t>
                      </a:r>
                    </a:p>
                  </a:txBody>
                  <a:tcPr/>
                </a:tc>
                <a:extLst>
                  <a:ext uri="{0D108BD9-81ED-4DB2-BD59-A6C34878D82A}">
                    <a16:rowId xmlns:a16="http://schemas.microsoft.com/office/drawing/2014/main" val="401054299"/>
                  </a:ext>
                </a:extLst>
              </a:tr>
              <a:tr h="292787">
                <a:tc>
                  <a:txBody>
                    <a:bodyPr/>
                    <a:lstStyle/>
                    <a:p>
                      <a:r>
                        <a:rPr lang="en-US" sz="1200" dirty="0"/>
                        <a:t>6</a:t>
                      </a:r>
                    </a:p>
                  </a:txBody>
                  <a:tcPr/>
                </a:tc>
                <a:tc>
                  <a:txBody>
                    <a:bodyPr/>
                    <a:lstStyle/>
                    <a:p>
                      <a:r>
                        <a:rPr lang="en-US" sz="1200" b="1" dirty="0">
                          <a:latin typeface="Calibri" panose="020F0502020204030204" pitchFamily="34" charset="0"/>
                          <a:cs typeface="Calibri" panose="020F0502020204030204" pitchFamily="34" charset="0"/>
                        </a:rPr>
                        <a:t>NIGERIA CARES</a:t>
                      </a:r>
                    </a:p>
                  </a:txBody>
                  <a:tcPr/>
                </a:tc>
                <a:tc>
                  <a:txBody>
                    <a:bodyPr/>
                    <a:lstStyle/>
                    <a:p>
                      <a:r>
                        <a:rPr lang="en-US" sz="1200" b="1" dirty="0"/>
                        <a:t>2,050</a:t>
                      </a:r>
                    </a:p>
                  </a:txBody>
                  <a:tcPr/>
                </a:tc>
                <a:extLst>
                  <a:ext uri="{0D108BD9-81ED-4DB2-BD59-A6C34878D82A}">
                    <a16:rowId xmlns:a16="http://schemas.microsoft.com/office/drawing/2014/main" val="3198033019"/>
                  </a:ext>
                </a:extLst>
              </a:tr>
              <a:tr h="375238">
                <a:tc>
                  <a:txBody>
                    <a:bodyPr/>
                    <a:lstStyle/>
                    <a:p>
                      <a:r>
                        <a:rPr lang="en-US" sz="1200" dirty="0"/>
                        <a:t>7</a:t>
                      </a:r>
                    </a:p>
                  </a:txBody>
                  <a:tcPr/>
                </a:tc>
                <a:tc>
                  <a:txBody>
                    <a:bodyPr/>
                    <a:lstStyle/>
                    <a:p>
                      <a:r>
                        <a:rPr lang="en-US" sz="1200" b="1" dirty="0">
                          <a:latin typeface="Calibri" panose="020F0502020204030204" pitchFamily="34" charset="0"/>
                          <a:cs typeface="Calibri" panose="020F0502020204030204" pitchFamily="34" charset="0"/>
                        </a:rPr>
                        <a:t>FG/IFAD</a:t>
                      </a:r>
                    </a:p>
                  </a:txBody>
                  <a:tcPr/>
                </a:tc>
                <a:tc>
                  <a:txBody>
                    <a:bodyPr/>
                    <a:lstStyle/>
                    <a:p>
                      <a:r>
                        <a:rPr lang="en-US" sz="1200" b="1" dirty="0"/>
                        <a:t>598</a:t>
                      </a:r>
                    </a:p>
                  </a:txBody>
                  <a:tcPr/>
                </a:tc>
                <a:extLst>
                  <a:ext uri="{0D108BD9-81ED-4DB2-BD59-A6C34878D82A}">
                    <a16:rowId xmlns:a16="http://schemas.microsoft.com/office/drawing/2014/main" val="871428259"/>
                  </a:ext>
                </a:extLst>
              </a:tr>
              <a:tr h="375238">
                <a:tc>
                  <a:txBody>
                    <a:bodyPr/>
                    <a:lstStyle/>
                    <a:p>
                      <a:endParaRPr lang="en-US" sz="1200" dirty="0"/>
                    </a:p>
                  </a:txBody>
                  <a:tcPr/>
                </a:tc>
                <a:tc>
                  <a:txBody>
                    <a:bodyPr/>
                    <a:lstStyle/>
                    <a:p>
                      <a:r>
                        <a:rPr lang="en-US" sz="1200" b="1" dirty="0">
                          <a:latin typeface="Calibri" panose="020F0502020204030204" pitchFamily="34" charset="0"/>
                          <a:cs typeface="Calibri" panose="020F0502020204030204" pitchFamily="34" charset="0"/>
                        </a:rPr>
                        <a:t>TOTAL</a:t>
                      </a:r>
                    </a:p>
                  </a:txBody>
                  <a:tcPr/>
                </a:tc>
                <a:tc>
                  <a:txBody>
                    <a:bodyPr/>
                    <a:lstStyle/>
                    <a:p>
                      <a:r>
                        <a:rPr lang="en-US" sz="1200" b="1" dirty="0"/>
                        <a:t>28,636</a:t>
                      </a:r>
                    </a:p>
                  </a:txBody>
                  <a:tcPr/>
                </a:tc>
                <a:extLst>
                  <a:ext uri="{0D108BD9-81ED-4DB2-BD59-A6C34878D82A}">
                    <a16:rowId xmlns:a16="http://schemas.microsoft.com/office/drawing/2014/main" val="2062416576"/>
                  </a:ext>
                </a:extLst>
              </a:tr>
            </a:tbl>
          </a:graphicData>
        </a:graphic>
      </p:graphicFrame>
      <p:sp>
        <p:nvSpPr>
          <p:cNvPr id="16" name="Rectangle 15">
            <a:extLst>
              <a:ext uri="{FF2B5EF4-FFF2-40B4-BE49-F238E27FC236}">
                <a16:creationId xmlns:a16="http://schemas.microsoft.com/office/drawing/2014/main" id="{51835FE5-57AF-4FA2-8FF4-A3F89A743202}"/>
              </a:ext>
            </a:extLst>
          </p:cNvPr>
          <p:cNvSpPr/>
          <p:nvPr/>
        </p:nvSpPr>
        <p:spPr>
          <a:xfrm>
            <a:off x="6095999" y="2226365"/>
            <a:ext cx="2987741" cy="461665"/>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17" name="Rectangle: Rounded Corners 16">
            <a:extLst>
              <a:ext uri="{FF2B5EF4-FFF2-40B4-BE49-F238E27FC236}">
                <a16:creationId xmlns:a16="http://schemas.microsoft.com/office/drawing/2014/main" id="{741EECAC-94E3-4A86-AD2D-D02A11F22410}"/>
              </a:ext>
            </a:extLst>
          </p:cNvPr>
          <p:cNvSpPr/>
          <p:nvPr/>
        </p:nvSpPr>
        <p:spPr>
          <a:xfrm>
            <a:off x="7984396" y="2809685"/>
            <a:ext cx="3321289" cy="43604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ln w="6600">
                <a:noFill/>
                <a:prstDash val="solid"/>
              </a:ln>
              <a:solidFill>
                <a:schemeClr val="bg1"/>
              </a:solidFill>
              <a:effectLst>
                <a:outerShdw dist="38100" dir="2700000" algn="tl" rotWithShape="0">
                  <a:schemeClr val="accent2"/>
                </a:outerShdw>
              </a:effectLst>
            </a:endParaRPr>
          </a:p>
          <a:p>
            <a:pPr algn="ctr"/>
            <a:r>
              <a:rPr lang="en-US" sz="2400" b="1" dirty="0">
                <a:solidFill>
                  <a:schemeClr val="bg1"/>
                </a:solidFill>
              </a:rPr>
              <a:t>C.  GRANTS</a:t>
            </a:r>
          </a:p>
          <a:p>
            <a:pPr algn="ctr"/>
            <a:endParaRPr lang="en-US" sz="2400" dirty="0">
              <a:solidFill>
                <a:schemeClr val="bg1"/>
              </a:solidFill>
            </a:endParaRPr>
          </a:p>
        </p:txBody>
      </p:sp>
      <p:graphicFrame>
        <p:nvGraphicFramePr>
          <p:cNvPr id="18" name="Table 15">
            <a:extLst>
              <a:ext uri="{FF2B5EF4-FFF2-40B4-BE49-F238E27FC236}">
                <a16:creationId xmlns:a16="http://schemas.microsoft.com/office/drawing/2014/main" id="{BB7A65B3-5FC0-470E-B05B-FBD91A47D108}"/>
              </a:ext>
            </a:extLst>
          </p:cNvPr>
          <p:cNvGraphicFramePr>
            <a:graphicFrameLocks noGrp="1"/>
          </p:cNvGraphicFramePr>
          <p:nvPr>
            <p:extLst>
              <p:ext uri="{D42A27DB-BD31-4B8C-83A1-F6EECF244321}">
                <p14:modId xmlns:p14="http://schemas.microsoft.com/office/powerpoint/2010/main" val="3822960273"/>
              </p:ext>
            </p:extLst>
          </p:nvPr>
        </p:nvGraphicFramePr>
        <p:xfrm>
          <a:off x="7911665" y="3309711"/>
          <a:ext cx="3466751" cy="3474720"/>
        </p:xfrm>
        <a:graphic>
          <a:graphicData uri="http://schemas.openxmlformats.org/drawingml/2006/table">
            <a:tbl>
              <a:tblPr firstRow="1" bandRow="1">
                <a:tableStyleId>{5C22544A-7EE6-4342-B048-85BDC9FD1C3A}</a:tableStyleId>
              </a:tblPr>
              <a:tblGrid>
                <a:gridCol w="503465">
                  <a:extLst>
                    <a:ext uri="{9D8B030D-6E8A-4147-A177-3AD203B41FA5}">
                      <a16:colId xmlns:a16="http://schemas.microsoft.com/office/drawing/2014/main" val="4138129287"/>
                    </a:ext>
                  </a:extLst>
                </a:gridCol>
                <a:gridCol w="1952553">
                  <a:extLst>
                    <a:ext uri="{9D8B030D-6E8A-4147-A177-3AD203B41FA5}">
                      <a16:colId xmlns:a16="http://schemas.microsoft.com/office/drawing/2014/main" val="2852951653"/>
                    </a:ext>
                  </a:extLst>
                </a:gridCol>
                <a:gridCol w="1010733">
                  <a:extLst>
                    <a:ext uri="{9D8B030D-6E8A-4147-A177-3AD203B41FA5}">
                      <a16:colId xmlns:a16="http://schemas.microsoft.com/office/drawing/2014/main" val="3878240453"/>
                    </a:ext>
                  </a:extLst>
                </a:gridCol>
              </a:tblGrid>
              <a:tr h="355112">
                <a:tc>
                  <a:txBody>
                    <a:bodyPr/>
                    <a:lstStyle/>
                    <a:p>
                      <a:endParaRPr lang="en-US" dirty="0"/>
                    </a:p>
                  </a:txBody>
                  <a:tcPr/>
                </a:tc>
                <a:tc>
                  <a:txBody>
                    <a:bodyPr/>
                    <a:lstStyle/>
                    <a:p>
                      <a:endParaRPr lang="en-US" dirty="0">
                        <a:solidFill>
                          <a:schemeClr val="bg1"/>
                        </a:solidFill>
                      </a:endParaRPr>
                    </a:p>
                  </a:txBody>
                  <a:tcPr/>
                </a:tc>
                <a:tc>
                  <a:txBody>
                    <a:bodyPr/>
                    <a:lstStyle/>
                    <a:p>
                      <a:r>
                        <a:rPr lang="en-US" sz="1400" strike="sngStrike" dirty="0">
                          <a:solidFill>
                            <a:schemeClr val="bg1"/>
                          </a:solidFill>
                        </a:rPr>
                        <a:t>N</a:t>
                      </a:r>
                      <a:r>
                        <a:rPr lang="en-US" sz="1400" dirty="0">
                          <a:solidFill>
                            <a:schemeClr val="bg1"/>
                          </a:solidFill>
                        </a:rPr>
                        <a:t>’MILLION</a:t>
                      </a:r>
                    </a:p>
                  </a:txBody>
                  <a:tcPr/>
                </a:tc>
                <a:extLst>
                  <a:ext uri="{0D108BD9-81ED-4DB2-BD59-A6C34878D82A}">
                    <a16:rowId xmlns:a16="http://schemas.microsoft.com/office/drawing/2014/main" val="4119567153"/>
                  </a:ext>
                </a:extLst>
              </a:tr>
              <a:tr h="266334">
                <a:tc>
                  <a:txBody>
                    <a:bodyPr/>
                    <a:lstStyle/>
                    <a:p>
                      <a:r>
                        <a:rPr lang="en-US" sz="1200" dirty="0"/>
                        <a:t>1</a:t>
                      </a:r>
                    </a:p>
                  </a:txBody>
                  <a:tcPr/>
                </a:tc>
                <a:tc>
                  <a:txBody>
                    <a:bodyPr/>
                    <a:lstStyle/>
                    <a:p>
                      <a:r>
                        <a:rPr lang="en-US" sz="1200" b="1" dirty="0"/>
                        <a:t>SFTAS</a:t>
                      </a:r>
                    </a:p>
                  </a:txBody>
                  <a:tcPr/>
                </a:tc>
                <a:tc>
                  <a:txBody>
                    <a:bodyPr/>
                    <a:lstStyle/>
                    <a:p>
                      <a:r>
                        <a:rPr lang="en-US" sz="1200" b="1" dirty="0"/>
                        <a:t>3,937</a:t>
                      </a:r>
                    </a:p>
                  </a:txBody>
                  <a:tcPr/>
                </a:tc>
                <a:extLst>
                  <a:ext uri="{0D108BD9-81ED-4DB2-BD59-A6C34878D82A}">
                    <a16:rowId xmlns:a16="http://schemas.microsoft.com/office/drawing/2014/main" val="1130437159"/>
                  </a:ext>
                </a:extLst>
              </a:tr>
              <a:tr h="443891">
                <a:tc>
                  <a:txBody>
                    <a:bodyPr/>
                    <a:lstStyle/>
                    <a:p>
                      <a:r>
                        <a:rPr lang="en-US" sz="1200" dirty="0"/>
                        <a:t>2</a:t>
                      </a:r>
                    </a:p>
                  </a:txBody>
                  <a:tcPr/>
                </a:tc>
                <a:tc>
                  <a:txBody>
                    <a:bodyPr/>
                    <a:lstStyle/>
                    <a:p>
                      <a:r>
                        <a:rPr lang="en-US" sz="1200" b="1" dirty="0"/>
                        <a:t>SOCIAL SAFETY NET PROGRAMMES</a:t>
                      </a:r>
                    </a:p>
                  </a:txBody>
                  <a:tcPr/>
                </a:tc>
                <a:tc>
                  <a:txBody>
                    <a:bodyPr/>
                    <a:lstStyle/>
                    <a:p>
                      <a:r>
                        <a:rPr lang="en-US" sz="1200" b="1" dirty="0"/>
                        <a:t>1,835</a:t>
                      </a:r>
                    </a:p>
                  </a:txBody>
                  <a:tcPr/>
                </a:tc>
                <a:extLst>
                  <a:ext uri="{0D108BD9-81ED-4DB2-BD59-A6C34878D82A}">
                    <a16:rowId xmlns:a16="http://schemas.microsoft.com/office/drawing/2014/main" val="3083582478"/>
                  </a:ext>
                </a:extLst>
              </a:tr>
              <a:tr h="266334">
                <a:tc>
                  <a:txBody>
                    <a:bodyPr/>
                    <a:lstStyle/>
                    <a:p>
                      <a:r>
                        <a:rPr lang="en-US" sz="1200" dirty="0"/>
                        <a:t>3</a:t>
                      </a:r>
                    </a:p>
                  </a:txBody>
                  <a:tcPr/>
                </a:tc>
                <a:tc>
                  <a:txBody>
                    <a:bodyPr/>
                    <a:lstStyle/>
                    <a:p>
                      <a:r>
                        <a:rPr lang="en-US" sz="1200" b="1" dirty="0"/>
                        <a:t>TETFUND</a:t>
                      </a:r>
                    </a:p>
                  </a:txBody>
                  <a:tcPr/>
                </a:tc>
                <a:tc>
                  <a:txBody>
                    <a:bodyPr/>
                    <a:lstStyle/>
                    <a:p>
                      <a:r>
                        <a:rPr lang="en-US" sz="1200" b="1" dirty="0"/>
                        <a:t>2,535</a:t>
                      </a:r>
                    </a:p>
                  </a:txBody>
                  <a:tcPr/>
                </a:tc>
                <a:extLst>
                  <a:ext uri="{0D108BD9-81ED-4DB2-BD59-A6C34878D82A}">
                    <a16:rowId xmlns:a16="http://schemas.microsoft.com/office/drawing/2014/main" val="2299415384"/>
                  </a:ext>
                </a:extLst>
              </a:tr>
              <a:tr h="443891">
                <a:tc>
                  <a:txBody>
                    <a:bodyPr/>
                    <a:lstStyle/>
                    <a:p>
                      <a:r>
                        <a:rPr lang="en-US" sz="1200" dirty="0"/>
                        <a:t>4</a:t>
                      </a:r>
                    </a:p>
                  </a:txBody>
                  <a:tcPr/>
                </a:tc>
                <a:tc>
                  <a:txBody>
                    <a:bodyPr/>
                    <a:lstStyle/>
                    <a:p>
                      <a:r>
                        <a:rPr lang="en-US" sz="1200" b="1" dirty="0"/>
                        <a:t>SUSTAINABLE DEVELOPMENT GOALS</a:t>
                      </a:r>
                    </a:p>
                  </a:txBody>
                  <a:tcPr/>
                </a:tc>
                <a:tc>
                  <a:txBody>
                    <a:bodyPr/>
                    <a:lstStyle/>
                    <a:p>
                      <a:r>
                        <a:rPr lang="en-US" sz="1200" b="1" dirty="0"/>
                        <a:t>600</a:t>
                      </a:r>
                    </a:p>
                  </a:txBody>
                  <a:tcPr/>
                </a:tc>
                <a:extLst>
                  <a:ext uri="{0D108BD9-81ED-4DB2-BD59-A6C34878D82A}">
                    <a16:rowId xmlns:a16="http://schemas.microsoft.com/office/drawing/2014/main" val="3342536417"/>
                  </a:ext>
                </a:extLst>
              </a:tr>
              <a:tr h="621447">
                <a:tc>
                  <a:txBody>
                    <a:bodyPr/>
                    <a:lstStyle/>
                    <a:p>
                      <a:r>
                        <a:rPr lang="en-US" sz="12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BASIC HEALTH CARE PROJECT</a:t>
                      </a:r>
                    </a:p>
                    <a:p>
                      <a:endParaRPr lang="en-US" sz="1200" b="1" dirty="0"/>
                    </a:p>
                  </a:txBody>
                  <a:tcPr/>
                </a:tc>
                <a:tc>
                  <a:txBody>
                    <a:bodyPr/>
                    <a:lstStyle/>
                    <a:p>
                      <a:r>
                        <a:rPr lang="en-US" sz="1200" b="1" dirty="0"/>
                        <a:t>373</a:t>
                      </a:r>
                    </a:p>
                  </a:txBody>
                  <a:tcPr/>
                </a:tc>
                <a:extLst>
                  <a:ext uri="{0D108BD9-81ED-4DB2-BD59-A6C34878D82A}">
                    <a16:rowId xmlns:a16="http://schemas.microsoft.com/office/drawing/2014/main" val="401054299"/>
                  </a:ext>
                </a:extLst>
              </a:tr>
              <a:tr h="621447">
                <a:tc>
                  <a:txBody>
                    <a:bodyPr/>
                    <a:lstStyle/>
                    <a:p>
                      <a:r>
                        <a:rPr lang="en-US" sz="1200" dirty="0"/>
                        <a:t>6</a:t>
                      </a:r>
                    </a:p>
                  </a:txBody>
                  <a:tcPr/>
                </a:tc>
                <a:tc>
                  <a:txBody>
                    <a:bodyPr/>
                    <a:lstStyle/>
                    <a:p>
                      <a:r>
                        <a:rPr lang="en-US" sz="1200" b="1" dirty="0"/>
                        <a:t>COVID-19 PREPAREDNESS &amp; RESPONSE PROJECT (</a:t>
                      </a:r>
                      <a:r>
                        <a:rPr lang="en-US" sz="1200" b="1" dirty="0" err="1"/>
                        <a:t>CoPREP</a:t>
                      </a:r>
                      <a:r>
                        <a:rPr lang="en-US" sz="1200" b="1" dirty="0"/>
                        <a:t>)</a:t>
                      </a:r>
                    </a:p>
                  </a:txBody>
                  <a:tcPr/>
                </a:tc>
                <a:tc>
                  <a:txBody>
                    <a:bodyPr/>
                    <a:lstStyle/>
                    <a:p>
                      <a:r>
                        <a:rPr lang="en-US" sz="1200" b="1" dirty="0"/>
                        <a:t>1,000</a:t>
                      </a:r>
                    </a:p>
                  </a:txBody>
                  <a:tcPr/>
                </a:tc>
                <a:extLst>
                  <a:ext uri="{0D108BD9-81ED-4DB2-BD59-A6C34878D82A}">
                    <a16:rowId xmlns:a16="http://schemas.microsoft.com/office/drawing/2014/main" val="3198033019"/>
                  </a:ext>
                </a:extLst>
              </a:tr>
              <a:tr h="355112">
                <a:tc>
                  <a:txBody>
                    <a:bodyPr/>
                    <a:lstStyle/>
                    <a:p>
                      <a:endParaRPr lang="en-US" dirty="0"/>
                    </a:p>
                  </a:txBody>
                  <a:tcPr/>
                </a:tc>
                <a:tc>
                  <a:txBody>
                    <a:bodyPr/>
                    <a:lstStyle/>
                    <a:p>
                      <a:r>
                        <a:rPr lang="en-US" sz="1400" b="1" dirty="0"/>
                        <a:t>TOTAL</a:t>
                      </a:r>
                    </a:p>
                  </a:txBody>
                  <a:tcPr/>
                </a:tc>
                <a:tc>
                  <a:txBody>
                    <a:bodyPr/>
                    <a:lstStyle/>
                    <a:p>
                      <a:r>
                        <a:rPr lang="en-US" sz="1200" b="1" dirty="0"/>
                        <a:t>10,281</a:t>
                      </a:r>
                    </a:p>
                  </a:txBody>
                  <a:tcPr/>
                </a:tc>
                <a:extLst>
                  <a:ext uri="{0D108BD9-81ED-4DB2-BD59-A6C34878D82A}">
                    <a16:rowId xmlns:a16="http://schemas.microsoft.com/office/drawing/2014/main" val="871428259"/>
                  </a:ext>
                </a:extLst>
              </a:tr>
            </a:tbl>
          </a:graphicData>
        </a:graphic>
      </p:graphicFrame>
      <p:sp>
        <p:nvSpPr>
          <p:cNvPr id="7" name="Rectangle 6">
            <a:extLst>
              <a:ext uri="{FF2B5EF4-FFF2-40B4-BE49-F238E27FC236}">
                <a16:creationId xmlns:a16="http://schemas.microsoft.com/office/drawing/2014/main" id="{3BF80348-075C-4B0D-9510-8D1371DA8D4D}"/>
              </a:ext>
            </a:extLst>
          </p:cNvPr>
          <p:cNvSpPr/>
          <p:nvPr/>
        </p:nvSpPr>
        <p:spPr>
          <a:xfrm>
            <a:off x="347638" y="2386120"/>
            <a:ext cx="3167693" cy="461665"/>
          </a:xfrm>
          <a:prstGeom prst="rect">
            <a:avLst/>
          </a:prstGeom>
        </p:spPr>
        <p:txBody>
          <a:bodyPr wrap="square">
            <a:spAutoFit/>
          </a:bodyPr>
          <a:lstStyle/>
          <a:p>
            <a:r>
              <a:rPr lang="en-US" sz="2400" b="1" strike="sngStrike" dirty="0">
                <a:solidFill>
                  <a:srgbClr val="6FB242"/>
                </a:solidFill>
              </a:rPr>
              <a:t>N</a:t>
            </a:r>
            <a:r>
              <a:rPr lang="en-US" sz="2400" b="1" dirty="0">
                <a:solidFill>
                  <a:srgbClr val="6FB242"/>
                </a:solidFill>
              </a:rPr>
              <a:t>’BN</a:t>
            </a:r>
            <a:r>
              <a:rPr lang="en-US" sz="2400" b="1" dirty="0"/>
              <a:t>75,328,887,000.00</a:t>
            </a:r>
          </a:p>
        </p:txBody>
      </p:sp>
      <p:sp>
        <p:nvSpPr>
          <p:cNvPr id="22" name="Rectangle 21">
            <a:extLst>
              <a:ext uri="{FF2B5EF4-FFF2-40B4-BE49-F238E27FC236}">
                <a16:creationId xmlns:a16="http://schemas.microsoft.com/office/drawing/2014/main" id="{462A27D5-F96B-4EB8-B211-9BB0CF9DB9CE}"/>
              </a:ext>
            </a:extLst>
          </p:cNvPr>
          <p:cNvSpPr/>
          <p:nvPr/>
        </p:nvSpPr>
        <p:spPr>
          <a:xfrm>
            <a:off x="4124255" y="2386120"/>
            <a:ext cx="3167693" cy="461665"/>
          </a:xfrm>
          <a:prstGeom prst="rect">
            <a:avLst/>
          </a:prstGeom>
        </p:spPr>
        <p:txBody>
          <a:bodyPr wrap="square">
            <a:spAutoFit/>
          </a:bodyPr>
          <a:lstStyle/>
          <a:p>
            <a:r>
              <a:rPr lang="en-US" sz="2400" b="1" strike="sngStrike" dirty="0">
                <a:solidFill>
                  <a:srgbClr val="6FB242"/>
                </a:solidFill>
              </a:rPr>
              <a:t>N</a:t>
            </a:r>
            <a:r>
              <a:rPr lang="en-US" sz="2400" b="1" dirty="0">
                <a:solidFill>
                  <a:srgbClr val="6FB242"/>
                </a:solidFill>
              </a:rPr>
              <a:t>’BN</a:t>
            </a:r>
            <a:r>
              <a:rPr lang="en-US" sz="2400" b="1" dirty="0"/>
              <a:t>28,636,673,000.00</a:t>
            </a:r>
          </a:p>
        </p:txBody>
      </p:sp>
      <p:sp>
        <p:nvSpPr>
          <p:cNvPr id="23" name="Rectangle 22">
            <a:extLst>
              <a:ext uri="{FF2B5EF4-FFF2-40B4-BE49-F238E27FC236}">
                <a16:creationId xmlns:a16="http://schemas.microsoft.com/office/drawing/2014/main" id="{DCBBCEF9-0739-42B0-A1D0-7586B7BA276A}"/>
              </a:ext>
            </a:extLst>
          </p:cNvPr>
          <p:cNvSpPr/>
          <p:nvPr/>
        </p:nvSpPr>
        <p:spPr>
          <a:xfrm>
            <a:off x="8064742" y="2386120"/>
            <a:ext cx="3167693" cy="830997"/>
          </a:xfrm>
          <a:prstGeom prst="rect">
            <a:avLst/>
          </a:prstGeom>
        </p:spPr>
        <p:txBody>
          <a:bodyPr wrap="square">
            <a:spAutoFit/>
          </a:bodyPr>
          <a:lstStyle/>
          <a:p>
            <a:r>
              <a:rPr lang="en-US" sz="2400" b="1" strike="sngStrike" dirty="0">
                <a:solidFill>
                  <a:srgbClr val="6FB242"/>
                </a:solidFill>
              </a:rPr>
              <a:t>N</a:t>
            </a:r>
            <a:r>
              <a:rPr lang="en-US" sz="2400" b="1" dirty="0">
                <a:solidFill>
                  <a:srgbClr val="6FB242"/>
                </a:solidFill>
              </a:rPr>
              <a:t>’BN</a:t>
            </a:r>
            <a:r>
              <a:rPr lang="en-US" sz="2400" b="1" dirty="0"/>
              <a:t>10,281,020,000.00</a:t>
            </a:r>
          </a:p>
          <a:p>
            <a:endParaRPr lang="en-US" sz="2400" b="1" dirty="0"/>
          </a:p>
        </p:txBody>
      </p:sp>
      <p:sp>
        <p:nvSpPr>
          <p:cNvPr id="24" name="AutoShape 2" descr="Money bag ">
            <a:extLst>
              <a:ext uri="{FF2B5EF4-FFF2-40B4-BE49-F238E27FC236}">
                <a16:creationId xmlns:a16="http://schemas.microsoft.com/office/drawing/2014/main" id="{2528F964-2B5E-4DF4-BCD3-CB9DEF6CE3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a:extLst>
              <a:ext uri="{FF2B5EF4-FFF2-40B4-BE49-F238E27FC236}">
                <a16:creationId xmlns:a16="http://schemas.microsoft.com/office/drawing/2014/main" id="{F025D499-D6E3-41B9-BED5-A1DE48EEA450}"/>
              </a:ext>
            </a:extLst>
          </p:cNvPr>
          <p:cNvPicPr>
            <a:picLocks noChangeAspect="1"/>
          </p:cNvPicPr>
          <p:nvPr/>
        </p:nvPicPr>
        <p:blipFill>
          <a:blip r:embed="rId3"/>
          <a:stretch>
            <a:fillRect/>
          </a:stretch>
        </p:blipFill>
        <p:spPr>
          <a:xfrm>
            <a:off x="5304903" y="1478026"/>
            <a:ext cx="904781" cy="904781"/>
          </a:xfrm>
          <a:prstGeom prst="rect">
            <a:avLst/>
          </a:prstGeom>
        </p:spPr>
      </p:pic>
      <p:pic>
        <p:nvPicPr>
          <p:cNvPr id="26" name="Picture 25">
            <a:extLst>
              <a:ext uri="{FF2B5EF4-FFF2-40B4-BE49-F238E27FC236}">
                <a16:creationId xmlns:a16="http://schemas.microsoft.com/office/drawing/2014/main" id="{3CED96FB-13A7-435F-A224-7657EBCFD599}"/>
              </a:ext>
            </a:extLst>
          </p:cNvPr>
          <p:cNvPicPr>
            <a:picLocks noChangeAspect="1"/>
          </p:cNvPicPr>
          <p:nvPr/>
        </p:nvPicPr>
        <p:blipFill>
          <a:blip r:embed="rId4"/>
          <a:stretch>
            <a:fillRect/>
          </a:stretch>
        </p:blipFill>
        <p:spPr>
          <a:xfrm>
            <a:off x="1398387" y="1490505"/>
            <a:ext cx="879332" cy="879332"/>
          </a:xfrm>
          <a:prstGeom prst="rect">
            <a:avLst/>
          </a:prstGeom>
        </p:spPr>
      </p:pic>
      <p:pic>
        <p:nvPicPr>
          <p:cNvPr id="28" name="Picture 27">
            <a:extLst>
              <a:ext uri="{FF2B5EF4-FFF2-40B4-BE49-F238E27FC236}">
                <a16:creationId xmlns:a16="http://schemas.microsoft.com/office/drawing/2014/main" id="{7E98BF71-2E59-4831-855A-D705066B582E}"/>
              </a:ext>
            </a:extLst>
          </p:cNvPr>
          <p:cNvPicPr>
            <a:picLocks noChangeAspect="1"/>
          </p:cNvPicPr>
          <p:nvPr/>
        </p:nvPicPr>
        <p:blipFill>
          <a:blip r:embed="rId5"/>
          <a:stretch>
            <a:fillRect/>
          </a:stretch>
        </p:blipFill>
        <p:spPr>
          <a:xfrm>
            <a:off x="9150077" y="1396194"/>
            <a:ext cx="989926" cy="989926"/>
          </a:xfrm>
          <a:prstGeom prst="rect">
            <a:avLst/>
          </a:prstGeom>
        </p:spPr>
      </p:pic>
    </p:spTree>
    <p:extLst>
      <p:ext uri="{BB962C8B-B14F-4D97-AF65-F5344CB8AC3E}">
        <p14:creationId xmlns:p14="http://schemas.microsoft.com/office/powerpoint/2010/main" val="121017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0AA4-4D1C-475A-8E29-85F5D702A525}"/>
              </a:ext>
            </a:extLst>
          </p:cNvPr>
          <p:cNvSpPr>
            <a:spLocks noGrp="1"/>
          </p:cNvSpPr>
          <p:nvPr>
            <p:ph type="title"/>
          </p:nvPr>
        </p:nvSpPr>
        <p:spPr>
          <a:xfrm>
            <a:off x="463125" y="1117042"/>
            <a:ext cx="3442073" cy="559358"/>
          </a:xfrm>
          <a:solidFill>
            <a:schemeClr val="accent2"/>
          </a:solidFill>
          <a:ln w="19050"/>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defRPr/>
            </a:pPr>
            <a:r>
              <a:rPr lang="en-US" sz="2000" b="1" kern="1200" dirty="0">
                <a:solidFill>
                  <a:srgbClr val="0070C0"/>
                </a:solidFill>
                <a:latin typeface="Arial Rounded MT Bold" panose="020F0704030504030204" pitchFamily="34" charset="0"/>
                <a:ea typeface="+mj-ea"/>
                <a:cs typeface="+mj-cs"/>
              </a:rPr>
              <a:t>2022 – 2024          REVENUE PROJECTIONS</a:t>
            </a:r>
          </a:p>
        </p:txBody>
      </p:sp>
      <p:graphicFrame>
        <p:nvGraphicFramePr>
          <p:cNvPr id="10" name="Content Placeholder 9">
            <a:extLst>
              <a:ext uri="{FF2B5EF4-FFF2-40B4-BE49-F238E27FC236}">
                <a16:creationId xmlns:a16="http://schemas.microsoft.com/office/drawing/2014/main" id="{3B41FA15-238D-4010-B2F3-FBB57453705F}"/>
              </a:ext>
            </a:extLst>
          </p:cNvPr>
          <p:cNvGraphicFramePr>
            <a:graphicFrameLocks noGrp="1"/>
          </p:cNvGraphicFramePr>
          <p:nvPr>
            <p:ph idx="1"/>
            <p:extLst>
              <p:ext uri="{D42A27DB-BD31-4B8C-83A1-F6EECF244321}">
                <p14:modId xmlns:p14="http://schemas.microsoft.com/office/powerpoint/2010/main" val="2076801268"/>
              </p:ext>
            </p:extLst>
          </p:nvPr>
        </p:nvGraphicFramePr>
        <p:xfrm>
          <a:off x="4054289" y="1111236"/>
          <a:ext cx="7713641" cy="47515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108845">
                  <a:extLst>
                    <a:ext uri="{9D8B030D-6E8A-4147-A177-3AD203B41FA5}">
                      <a16:colId xmlns:a16="http://schemas.microsoft.com/office/drawing/2014/main" val="20001"/>
                    </a:ext>
                  </a:extLst>
                </a:gridCol>
                <a:gridCol w="1604708">
                  <a:extLst>
                    <a:ext uri="{9D8B030D-6E8A-4147-A177-3AD203B41FA5}">
                      <a16:colId xmlns:a16="http://schemas.microsoft.com/office/drawing/2014/main" val="20002"/>
                    </a:ext>
                  </a:extLst>
                </a:gridCol>
                <a:gridCol w="1496698">
                  <a:extLst>
                    <a:ext uri="{9D8B030D-6E8A-4147-A177-3AD203B41FA5}">
                      <a16:colId xmlns:a16="http://schemas.microsoft.com/office/drawing/2014/main" val="20003"/>
                    </a:ext>
                  </a:extLst>
                </a:gridCol>
                <a:gridCol w="1503390">
                  <a:extLst>
                    <a:ext uri="{9D8B030D-6E8A-4147-A177-3AD203B41FA5}">
                      <a16:colId xmlns:a16="http://schemas.microsoft.com/office/drawing/2014/main" val="20004"/>
                    </a:ext>
                  </a:extLst>
                </a:gridCol>
              </a:tblGrid>
              <a:tr h="309739">
                <a:tc rowSpan="2">
                  <a:txBody>
                    <a:bodyPr/>
                    <a:lstStyle/>
                    <a:p>
                      <a:pPr algn="ctr">
                        <a:lnSpc>
                          <a:spcPct val="107000"/>
                        </a:lnSpc>
                        <a:spcAft>
                          <a:spcPts val="800"/>
                        </a:spcAft>
                      </a:pPr>
                      <a:r>
                        <a:rPr lang="en-US" sz="1400" cap="all" spc="60" dirty="0">
                          <a:effectLst/>
                        </a:rPr>
                        <a:t>MDAS</a:t>
                      </a:r>
                      <a:endParaRPr lang="en-US" sz="1400" b="1" cap="all" spc="60" dirty="0">
                        <a:solidFill>
                          <a:srgbClr val="FFFF00"/>
                        </a:solidFill>
                        <a:effectLst/>
                        <a:latin typeface="Calibri" panose="020F0502020204030204" pitchFamily="34" charset="0"/>
                        <a:cs typeface="Times New Roman" panose="02020603050405020304" pitchFamily="18" charset="0"/>
                      </a:endParaRPr>
                    </a:p>
                  </a:txBody>
                  <a:tcPr marL="26648" marR="26648" marT="71557" marB="71557" anchor="ctr"/>
                </a:tc>
                <a:tc>
                  <a:txBody>
                    <a:bodyPr/>
                    <a:lstStyle/>
                    <a:p>
                      <a:pPr algn="ctr">
                        <a:lnSpc>
                          <a:spcPct val="107000"/>
                        </a:lnSpc>
                        <a:spcAft>
                          <a:spcPts val="800"/>
                        </a:spcAft>
                      </a:pPr>
                      <a:r>
                        <a:rPr lang="en-US" sz="1400" cap="all" spc="60" dirty="0">
                          <a:effectLst/>
                        </a:rPr>
                        <a:t>2022</a:t>
                      </a:r>
                      <a:endParaRPr lang="en-US" sz="1400" b="1" cap="all" spc="6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48" marR="26648" marT="71557" marB="71557" anchor="ctr"/>
                </a:tc>
                <a:tc>
                  <a:txBody>
                    <a:bodyPr/>
                    <a:lstStyle/>
                    <a:p>
                      <a:pPr algn="ctr">
                        <a:lnSpc>
                          <a:spcPct val="107000"/>
                        </a:lnSpc>
                        <a:spcAft>
                          <a:spcPts val="800"/>
                        </a:spcAft>
                      </a:pPr>
                      <a:r>
                        <a:rPr lang="en-US" sz="1400" cap="all" spc="60" dirty="0">
                          <a:effectLst/>
                        </a:rPr>
                        <a:t>2023</a:t>
                      </a:r>
                      <a:endParaRPr lang="en-US" sz="1400" b="1" cap="all" spc="6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48" marR="26648" marT="71557" marB="71557" anchor="ctr"/>
                </a:tc>
                <a:tc>
                  <a:txBody>
                    <a:bodyPr/>
                    <a:lstStyle/>
                    <a:p>
                      <a:pPr algn="ctr">
                        <a:lnSpc>
                          <a:spcPct val="107000"/>
                        </a:lnSpc>
                        <a:spcAft>
                          <a:spcPts val="800"/>
                        </a:spcAft>
                      </a:pPr>
                      <a:r>
                        <a:rPr lang="en-US" sz="1400" cap="all" spc="60" dirty="0">
                          <a:effectLst/>
                        </a:rPr>
                        <a:t>2024</a:t>
                      </a:r>
                      <a:endParaRPr lang="en-US" sz="1400" b="1" cap="all" spc="6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48" marR="26648" marT="71557" marB="71557" anchor="ctr"/>
                </a:tc>
                <a:extLst>
                  <a:ext uri="{0D108BD9-81ED-4DB2-BD59-A6C34878D82A}">
                    <a16:rowId xmlns:a16="http://schemas.microsoft.com/office/drawing/2014/main" val="10000"/>
                  </a:ext>
                </a:extLst>
              </a:tr>
              <a:tr h="248394">
                <a:tc vMerge="1">
                  <a:txBody>
                    <a:bodyPr/>
                    <a:lstStyle/>
                    <a:p>
                      <a:endParaRPr lang="en-NG"/>
                    </a:p>
                  </a:txBody>
                  <a:tcPr marL="42996" marR="42996" marT="0" marB="0"/>
                </a:tc>
                <a:tc>
                  <a:txBody>
                    <a:bodyPr/>
                    <a:lstStyle/>
                    <a:p>
                      <a:pPr algn="ctr">
                        <a:lnSpc>
                          <a:spcPct val="107000"/>
                        </a:lnSpc>
                        <a:spcAft>
                          <a:spcPts val="800"/>
                        </a:spcAft>
                      </a:pPr>
                      <a:r>
                        <a:rPr lang="en-US" sz="1400" strike="sngStrike" cap="none" spc="0" dirty="0">
                          <a:effectLst/>
                        </a:rPr>
                        <a:t>N</a:t>
                      </a:r>
                      <a:r>
                        <a:rPr lang="en-US" sz="1400" cap="none" spc="0" dirty="0">
                          <a:effectLst/>
                        </a:rPr>
                        <a:t>' M</a:t>
                      </a:r>
                      <a:endParaRPr lang="en-US" sz="1400" b="1" cap="none" spc="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48" marR="26648" marT="0" marB="71557" anchor="ctr"/>
                </a:tc>
                <a:tc>
                  <a:txBody>
                    <a:bodyPr/>
                    <a:lstStyle/>
                    <a:p>
                      <a:pPr algn="ctr">
                        <a:lnSpc>
                          <a:spcPct val="107000"/>
                        </a:lnSpc>
                        <a:spcAft>
                          <a:spcPts val="800"/>
                        </a:spcAft>
                      </a:pPr>
                      <a:r>
                        <a:rPr lang="en-US" sz="1400" strike="sngStrike" cap="none" spc="0" dirty="0">
                          <a:effectLst/>
                        </a:rPr>
                        <a:t>N</a:t>
                      </a:r>
                      <a:r>
                        <a:rPr lang="en-US" sz="1400" cap="none" spc="0" dirty="0">
                          <a:effectLst/>
                        </a:rPr>
                        <a:t>' M</a:t>
                      </a:r>
                      <a:endParaRPr lang="en-US" sz="1400" b="1" cap="none" spc="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48" marR="26648" marT="0" marB="71557" anchor="ctr"/>
                </a:tc>
                <a:tc>
                  <a:txBody>
                    <a:bodyPr/>
                    <a:lstStyle/>
                    <a:p>
                      <a:pPr algn="ctr">
                        <a:lnSpc>
                          <a:spcPct val="107000"/>
                        </a:lnSpc>
                        <a:spcAft>
                          <a:spcPts val="800"/>
                        </a:spcAft>
                      </a:pPr>
                      <a:r>
                        <a:rPr lang="en-US" sz="1400" strike="sngStrike" cap="none" spc="0" dirty="0">
                          <a:effectLst/>
                        </a:rPr>
                        <a:t>N</a:t>
                      </a:r>
                      <a:r>
                        <a:rPr lang="en-US" sz="1400" cap="none" spc="0" dirty="0">
                          <a:effectLst/>
                        </a:rPr>
                        <a:t>' M</a:t>
                      </a:r>
                      <a:endParaRPr lang="en-US" sz="1400" b="1" cap="none" spc="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48" marR="26648" marT="0" marB="71557" anchor="ctr"/>
                </a:tc>
                <a:extLst>
                  <a:ext uri="{0D108BD9-81ED-4DB2-BD59-A6C34878D82A}">
                    <a16:rowId xmlns:a16="http://schemas.microsoft.com/office/drawing/2014/main" val="10001"/>
                  </a:ext>
                </a:extLst>
              </a:tr>
              <a:tr h="317561">
                <a:tc>
                  <a:txBody>
                    <a:bodyPr/>
                    <a:lstStyle/>
                    <a:p>
                      <a:pPr>
                        <a:lnSpc>
                          <a:spcPct val="107000"/>
                        </a:lnSpc>
                        <a:spcAft>
                          <a:spcPts val="800"/>
                        </a:spcAft>
                      </a:pPr>
                      <a:r>
                        <a:rPr lang="en-US" sz="1400" kern="1200" cap="none" spc="0" dirty="0">
                          <a:effectLst/>
                        </a:rPr>
                        <a:t>Internally Generated Revenue (OGIRS)</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     56,304,087,574.38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66,581,981,155.38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68,539,899,972.90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17561">
                <a:tc>
                  <a:txBody>
                    <a:bodyPr/>
                    <a:lstStyle/>
                    <a:p>
                      <a:pPr>
                        <a:lnSpc>
                          <a:spcPct val="107000"/>
                        </a:lnSpc>
                        <a:spcAft>
                          <a:spcPts val="800"/>
                        </a:spcAft>
                      </a:pPr>
                      <a:r>
                        <a:rPr lang="en-US" sz="1400" kern="1200" cap="none" spc="0" dirty="0">
                          <a:effectLst/>
                        </a:rPr>
                        <a:t>Internally Generated Revenue (MDAs)</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96,870,374,950.89</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105,875,496,694.50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120,227,821,145.19</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17561">
                <a:tc>
                  <a:txBody>
                    <a:bodyPr/>
                    <a:lstStyle/>
                    <a:p>
                      <a:pPr>
                        <a:lnSpc>
                          <a:spcPct val="107000"/>
                        </a:lnSpc>
                        <a:spcAft>
                          <a:spcPts val="800"/>
                        </a:spcAft>
                      </a:pPr>
                      <a:r>
                        <a:rPr lang="en-US" sz="1400" kern="1200" cap="none" spc="0" dirty="0">
                          <a:effectLst/>
                        </a:rPr>
                        <a:t> Total Internal Generated Revenue</a:t>
                      </a:r>
                      <a:endParaRPr lang="en-US" sz="1400" b="1"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153,174,462,525.27</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172,457,477,849.88</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188,767,721,118.09</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17561">
                <a:tc>
                  <a:txBody>
                    <a:bodyPr/>
                    <a:lstStyle/>
                    <a:p>
                      <a:pPr>
                        <a:lnSpc>
                          <a:spcPct val="107000"/>
                        </a:lnSpc>
                        <a:spcAft>
                          <a:spcPts val="800"/>
                        </a:spcAft>
                      </a:pPr>
                      <a:r>
                        <a:rPr lang="en-US" sz="1400" kern="1200" cap="none" spc="0" dirty="0">
                          <a:effectLst/>
                        </a:rPr>
                        <a:t>External Loans</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28,636,673,000.00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13,329,875,000.00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15,790,775,000.00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17561">
                <a:tc>
                  <a:txBody>
                    <a:bodyPr/>
                    <a:lstStyle/>
                    <a:p>
                      <a:pPr>
                        <a:lnSpc>
                          <a:spcPct val="107000"/>
                        </a:lnSpc>
                        <a:spcAft>
                          <a:spcPts val="800"/>
                        </a:spcAft>
                      </a:pPr>
                      <a:r>
                        <a:rPr lang="en-US" sz="1400" kern="1200" cap="none" spc="0" dirty="0">
                          <a:effectLst/>
                        </a:rPr>
                        <a:t>Internal Loans</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a:effectLst/>
                        </a:rPr>
                        <a:t>75,328,887,000.00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80,206,790,700.46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81,445,377,440.15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17561">
                <a:tc>
                  <a:txBody>
                    <a:bodyPr/>
                    <a:lstStyle/>
                    <a:p>
                      <a:pPr>
                        <a:lnSpc>
                          <a:spcPct val="107000"/>
                        </a:lnSpc>
                        <a:spcAft>
                          <a:spcPts val="800"/>
                        </a:spcAft>
                      </a:pPr>
                      <a:r>
                        <a:rPr lang="en-US" sz="1400" kern="1200" cap="none" spc="0" dirty="0">
                          <a:effectLst/>
                        </a:rPr>
                        <a:t>Sub-total Loans</a:t>
                      </a:r>
                      <a:endParaRPr lang="en-US" sz="1400" b="1"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103,965,560,000.00</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93,536,665,700.46</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97,236,152,440.15</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17561">
                <a:tc>
                  <a:txBody>
                    <a:bodyPr/>
                    <a:lstStyle/>
                    <a:p>
                      <a:pPr>
                        <a:lnSpc>
                          <a:spcPct val="107000"/>
                        </a:lnSpc>
                        <a:spcAft>
                          <a:spcPts val="800"/>
                        </a:spcAft>
                      </a:pPr>
                      <a:r>
                        <a:rPr lang="en-US" sz="1400" kern="1200" cap="none" spc="0" dirty="0">
                          <a:effectLst/>
                        </a:rPr>
                        <a:t>Total Grants</a:t>
                      </a:r>
                      <a:endParaRPr lang="en-US" sz="1400" b="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a:effectLst/>
                        </a:rPr>
                        <a:t>10,281,020,000.00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3,798,000,000.00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      3,923,000,000.00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317561">
                <a:tc>
                  <a:txBody>
                    <a:bodyPr/>
                    <a:lstStyle/>
                    <a:p>
                      <a:pPr>
                        <a:lnSpc>
                          <a:spcPct val="107000"/>
                        </a:lnSpc>
                        <a:spcAft>
                          <a:spcPts val="800"/>
                        </a:spcAft>
                      </a:pPr>
                      <a:r>
                        <a:rPr lang="en-US" sz="1400" kern="1200" cap="none" spc="0" dirty="0">
                          <a:effectLst/>
                        </a:rPr>
                        <a:t>Total Capital Receipts</a:t>
                      </a:r>
                      <a:endParaRPr lang="en-US" sz="1400" b="1"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114,246,580,000.00</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97,334,665,700.46</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101,159,152,440.15</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317561">
                <a:tc>
                  <a:txBody>
                    <a:bodyPr/>
                    <a:lstStyle/>
                    <a:p>
                      <a:pPr>
                        <a:lnSpc>
                          <a:spcPct val="107000"/>
                        </a:lnSpc>
                        <a:spcAft>
                          <a:spcPts val="800"/>
                        </a:spcAft>
                      </a:pPr>
                      <a:r>
                        <a:rPr lang="en-US" sz="1400" kern="1200" cap="none" spc="0" dirty="0">
                          <a:effectLst/>
                        </a:rPr>
                        <a:t>Statutory Allocation</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a:effectLst/>
                        </a:rPr>
                        <a:t>46,408,317,049.66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52,919,051,777.18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56,495,688,974.21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317561">
                <a:tc>
                  <a:txBody>
                    <a:bodyPr/>
                    <a:lstStyle/>
                    <a:p>
                      <a:pPr>
                        <a:lnSpc>
                          <a:spcPct val="107000"/>
                        </a:lnSpc>
                        <a:spcAft>
                          <a:spcPts val="800"/>
                        </a:spcAft>
                      </a:pPr>
                      <a:r>
                        <a:rPr lang="en-US" sz="1400" kern="1200" cap="none" spc="0" dirty="0">
                          <a:effectLst/>
                        </a:rPr>
                        <a:t>VAT</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dirty="0">
                          <a:effectLst/>
                        </a:rPr>
                        <a:t>26,593,542,182.28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36,764,957,960.77</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42,309,501,215.55</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317561">
                <a:tc>
                  <a:txBody>
                    <a:bodyPr/>
                    <a:lstStyle/>
                    <a:p>
                      <a:pPr>
                        <a:lnSpc>
                          <a:spcPct val="107000"/>
                        </a:lnSpc>
                        <a:spcAft>
                          <a:spcPts val="800"/>
                        </a:spcAft>
                      </a:pPr>
                      <a:r>
                        <a:rPr lang="en-US" sz="1400" kern="1200" cap="none" spc="0" dirty="0">
                          <a:effectLst/>
                        </a:rPr>
                        <a:t>Total FAAC</a:t>
                      </a:r>
                      <a:endParaRPr lang="en-US" sz="1400" b="1"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a:effectLst/>
                        </a:rPr>
                        <a:t>73,001,859,231.94</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89,684,009,737.95</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98,805,190,189.76</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48394">
                <a:tc>
                  <a:txBody>
                    <a:bodyPr/>
                    <a:lstStyle/>
                    <a:p>
                      <a:pPr>
                        <a:lnSpc>
                          <a:spcPct val="107000"/>
                        </a:lnSpc>
                        <a:spcAft>
                          <a:spcPts val="800"/>
                        </a:spcAft>
                      </a:pPr>
                      <a:r>
                        <a:rPr lang="en-US" sz="1400" kern="1200" cap="none" spc="0" dirty="0">
                          <a:effectLst/>
                        </a:rPr>
                        <a:t>Opening Balance</a:t>
                      </a:r>
                      <a:endParaRPr lang="en-US" sz="1400"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200" u="none" strike="noStrike">
                          <a:effectLst/>
                        </a:rPr>
                        <a:t>10,312,247,982.36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a:effectLst/>
                        </a:rPr>
                        <a:t>     10,549,429,685.95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200" u="none" strike="noStrike" dirty="0">
                          <a:effectLst/>
                        </a:rPr>
                        <a:t>    10,895,560,865.59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317561">
                <a:tc>
                  <a:txBody>
                    <a:bodyPr/>
                    <a:lstStyle/>
                    <a:p>
                      <a:pPr>
                        <a:lnSpc>
                          <a:spcPct val="107000"/>
                        </a:lnSpc>
                        <a:spcAft>
                          <a:spcPts val="800"/>
                        </a:spcAft>
                      </a:pPr>
                      <a:r>
                        <a:rPr lang="en-US" sz="1400" b="1" kern="1200" cap="none" spc="0" dirty="0">
                          <a:effectLst/>
                        </a:rPr>
                        <a:t>GRAND TOTAL</a:t>
                      </a:r>
                      <a:endParaRPr lang="en-US" sz="1400" b="1" kern="1200" cap="none" spc="0" dirty="0">
                        <a:solidFill>
                          <a:schemeClr val="tx1"/>
                        </a:solidFill>
                        <a:effectLst/>
                        <a:latin typeface="+mn-lt"/>
                        <a:ea typeface="+mn-ea"/>
                        <a:cs typeface="+mn-cs"/>
                      </a:endParaRPr>
                    </a:p>
                  </a:txBody>
                  <a:tcPr marL="31877" marR="31877" marT="0" marB="71557" anchor="ctr"/>
                </a:tc>
                <a:tc>
                  <a:txBody>
                    <a:bodyPr/>
                    <a:lstStyle/>
                    <a:p>
                      <a:pPr algn="ctr" rtl="0" fontAlgn="b"/>
                      <a:r>
                        <a:rPr lang="en-US" sz="1400" b="1" u="none" strike="noStrike" dirty="0">
                          <a:effectLst/>
                        </a:rPr>
                        <a:t>350,735,149,739.57</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b="1" u="none" strike="noStrike" dirty="0">
                          <a:effectLst/>
                        </a:rPr>
                        <a:t>370,025,582,974.24</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400" b="1" u="none" strike="noStrike" dirty="0">
                          <a:effectLst/>
                        </a:rPr>
                        <a:t>399,627,624,613.59</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bl>
          </a:graphicData>
        </a:graphic>
      </p:graphicFrame>
      <p:sp>
        <p:nvSpPr>
          <p:cNvPr id="5" name="Footer Placeholder 4">
            <a:extLst>
              <a:ext uri="{FF2B5EF4-FFF2-40B4-BE49-F238E27FC236}">
                <a16:creationId xmlns:a16="http://schemas.microsoft.com/office/drawing/2014/main" id="{71D614B9-A8A0-4C43-9073-EFD725236AD8}"/>
              </a:ext>
            </a:extLst>
          </p:cNvPr>
          <p:cNvSpPr>
            <a:spLocks noGrp="1"/>
          </p:cNvSpPr>
          <p:nvPr>
            <p:ph type="ftr" sz="quarter" idx="11"/>
          </p:nvPr>
        </p:nvSpPr>
        <p:spPr>
          <a:xfrm>
            <a:off x="11318963" y="6328788"/>
            <a:ext cx="477444" cy="315806"/>
          </a:xfrm>
        </p:spPr>
        <p:txBody>
          <a:bodyPr/>
          <a:lstStyle/>
          <a:p>
            <a:r>
              <a:rPr lang="en-US" sz="2000" dirty="0"/>
              <a:t>15</a:t>
            </a:r>
          </a:p>
        </p:txBody>
      </p:sp>
      <p:grpSp>
        <p:nvGrpSpPr>
          <p:cNvPr id="7" name="Group 6">
            <a:extLst>
              <a:ext uri="{FF2B5EF4-FFF2-40B4-BE49-F238E27FC236}">
                <a16:creationId xmlns:a16="http://schemas.microsoft.com/office/drawing/2014/main" id="{2F80D6A5-F8A0-44CE-8343-18D23BA97F9D}"/>
              </a:ext>
            </a:extLst>
          </p:cNvPr>
          <p:cNvGrpSpPr/>
          <p:nvPr/>
        </p:nvGrpSpPr>
        <p:grpSpPr>
          <a:xfrm>
            <a:off x="10337800" y="174721"/>
            <a:ext cx="1430130" cy="841279"/>
            <a:chOff x="6877878" y="35472"/>
            <a:chExt cx="1431235" cy="1134701"/>
          </a:xfrm>
        </p:grpSpPr>
        <p:pic>
          <p:nvPicPr>
            <p:cNvPr id="8" name="Picture 7">
              <a:extLst>
                <a:ext uri="{FF2B5EF4-FFF2-40B4-BE49-F238E27FC236}">
                  <a16:creationId xmlns:a16="http://schemas.microsoft.com/office/drawing/2014/main" id="{6432927A-163D-4F5B-BB3A-0B02C63D3243}"/>
                </a:ext>
              </a:extLst>
            </p:cNvPr>
            <p:cNvPicPr>
              <a:picLocks noChangeAspect="1"/>
            </p:cNvPicPr>
            <p:nvPr/>
          </p:nvPicPr>
          <p:blipFill>
            <a:blip r:embed="rId2"/>
            <a:stretch>
              <a:fillRect/>
            </a:stretch>
          </p:blipFill>
          <p:spPr>
            <a:xfrm>
              <a:off x="6972508" y="35472"/>
              <a:ext cx="1336605" cy="703814"/>
            </a:xfrm>
            <a:prstGeom prst="rect">
              <a:avLst/>
            </a:prstGeom>
          </p:spPr>
        </p:pic>
        <p:sp>
          <p:nvSpPr>
            <p:cNvPr id="9" name="TextBox 8">
              <a:extLst>
                <a:ext uri="{FF2B5EF4-FFF2-40B4-BE49-F238E27FC236}">
                  <a16:creationId xmlns:a16="http://schemas.microsoft.com/office/drawing/2014/main" id="{D2A3249D-F76F-43CA-9558-644DAC55030F}"/>
                </a:ext>
              </a:extLst>
            </p:cNvPr>
            <p:cNvSpPr txBox="1"/>
            <p:nvPr/>
          </p:nvSpPr>
          <p:spPr>
            <a:xfrm>
              <a:off x="6877878" y="739286"/>
              <a:ext cx="1258957" cy="430887"/>
            </a:xfrm>
            <a:prstGeom prst="rect">
              <a:avLst/>
            </a:prstGeom>
            <a:noFill/>
          </p:spPr>
          <p:txBody>
            <a:bodyPr wrap="square" rtlCol="0">
              <a:spAutoFit/>
            </a:bodyPr>
            <a:lstStyle/>
            <a:p>
              <a:r>
                <a:rPr lang="en-US" sz="1100" b="1" i="1" dirty="0"/>
                <a:t>BUDGET</a:t>
              </a:r>
              <a:r>
                <a:rPr lang="en-US" sz="1100" b="1" dirty="0"/>
                <a:t> </a:t>
              </a:r>
            </a:p>
            <a:p>
              <a:r>
                <a:rPr lang="en-US" sz="1100" b="1" dirty="0"/>
                <a:t>OF RESTORATION</a:t>
              </a:r>
            </a:p>
          </p:txBody>
        </p:sp>
      </p:grpSp>
      <p:pic>
        <p:nvPicPr>
          <p:cNvPr id="4" name="Picture 3">
            <a:extLst>
              <a:ext uri="{FF2B5EF4-FFF2-40B4-BE49-F238E27FC236}">
                <a16:creationId xmlns:a16="http://schemas.microsoft.com/office/drawing/2014/main" id="{8ABB0AEA-394A-E744-67F3-921F6F0028E8}"/>
              </a:ext>
            </a:extLst>
          </p:cNvPr>
          <p:cNvPicPr>
            <a:picLocks noChangeAspect="1"/>
          </p:cNvPicPr>
          <p:nvPr/>
        </p:nvPicPr>
        <p:blipFill>
          <a:blip r:embed="rId3"/>
          <a:stretch>
            <a:fillRect/>
          </a:stretch>
        </p:blipFill>
        <p:spPr>
          <a:xfrm>
            <a:off x="1" y="1876511"/>
            <a:ext cx="3905198" cy="4751518"/>
          </a:xfrm>
          <a:prstGeom prst="rect">
            <a:avLst/>
          </a:prstGeom>
        </p:spPr>
      </p:pic>
    </p:spTree>
    <p:extLst>
      <p:ext uri="{BB962C8B-B14F-4D97-AF65-F5344CB8AC3E}">
        <p14:creationId xmlns:p14="http://schemas.microsoft.com/office/powerpoint/2010/main" val="64150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5542</TotalTime>
  <Words>3400</Words>
  <Application>Microsoft Office PowerPoint</Application>
  <PresentationFormat>Widescreen</PresentationFormat>
  <Paragraphs>1085</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Rounded MT Bold</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 2024          REVENUE PROJECTIONS</vt:lpstr>
      <vt:lpstr>      HOW THE FUND WILL BE EXPENDED?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KARIMOT KAREEM</dc:creator>
  <cp:lastModifiedBy>Gbemisola Idowu</cp:lastModifiedBy>
  <cp:revision>231</cp:revision>
  <cp:lastPrinted>2023-09-29T08:46:12Z</cp:lastPrinted>
  <dcterms:created xsi:type="dcterms:W3CDTF">2022-02-11T19:07:44Z</dcterms:created>
  <dcterms:modified xsi:type="dcterms:W3CDTF">2023-09-29T16:27:55Z</dcterms:modified>
</cp:coreProperties>
</file>